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6" r:id="rId8"/>
    <p:sldId id="267" r:id="rId9"/>
    <p:sldId id="268" r:id="rId10"/>
    <p:sldId id="261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B7FA"/>
    <a:srgbClr val="28E6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D5CA9-53E5-4E6E-BBEF-F5CA5FCB750F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D8239-DE25-4FEC-8860-EE42557FC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937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D5CA9-53E5-4E6E-BBEF-F5CA5FCB750F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D8239-DE25-4FEC-8860-EE42557FC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1049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D5CA9-53E5-4E6E-BBEF-F5CA5FCB750F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D8239-DE25-4FEC-8860-EE42557FC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500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D5CA9-53E5-4E6E-BBEF-F5CA5FCB750F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D8239-DE25-4FEC-8860-EE42557FC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80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D5CA9-53E5-4E6E-BBEF-F5CA5FCB750F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D8239-DE25-4FEC-8860-EE42557FC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619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D5CA9-53E5-4E6E-BBEF-F5CA5FCB750F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D8239-DE25-4FEC-8860-EE42557FC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3769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D5CA9-53E5-4E6E-BBEF-F5CA5FCB750F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D8239-DE25-4FEC-8860-EE42557FC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5607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D5CA9-53E5-4E6E-BBEF-F5CA5FCB750F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D8239-DE25-4FEC-8860-EE42557FC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6382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D5CA9-53E5-4E6E-BBEF-F5CA5FCB750F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D8239-DE25-4FEC-8860-EE42557FC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011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D5CA9-53E5-4E6E-BBEF-F5CA5FCB750F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D8239-DE25-4FEC-8860-EE42557FC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264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D5CA9-53E5-4E6E-BBEF-F5CA5FCB750F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D8239-DE25-4FEC-8860-EE42557FC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335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D5CA9-53E5-4E6E-BBEF-F5CA5FCB750F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D8239-DE25-4FEC-8860-EE42557FC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396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454856" y="478302"/>
            <a:ext cx="11282288" cy="5809955"/>
          </a:xfrm>
          <a:prstGeom prst="roundRect">
            <a:avLst/>
          </a:prstGeom>
          <a:solidFill>
            <a:schemeClr val="accent1">
              <a:lumMod val="75000"/>
              <a:alpha val="34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647590"/>
            <a:ext cx="9144000" cy="2900363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+mn-lt"/>
              </a:rPr>
              <a:t>Комплексный социальный проект</a:t>
            </a:r>
            <a:r>
              <a:rPr lang="ru-RU" b="1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ru-RU" b="1" dirty="0" smtClean="0">
                <a:solidFill>
                  <a:schemeClr val="bg1"/>
                </a:solidFill>
                <a:latin typeface="+mn-lt"/>
              </a:rPr>
            </a:br>
            <a:r>
              <a:rPr lang="ru-RU" b="1" dirty="0" smtClean="0">
                <a:solidFill>
                  <a:schemeClr val="bg1"/>
                </a:solidFill>
                <a:latin typeface="+mn-lt"/>
              </a:rPr>
              <a:t>«Медицинская грамотность населения»</a:t>
            </a:r>
            <a:endParaRPr lang="ru-RU" b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8" name="Picture 6" descr="https://www.colourbox.com/preview/5400176-vector-medical-icons-and-sign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04" b="80430"/>
          <a:stretch/>
        </p:blipFill>
        <p:spPr bwMode="auto">
          <a:xfrm>
            <a:off x="10546589" y="711435"/>
            <a:ext cx="837056" cy="821855"/>
          </a:xfrm>
          <a:prstGeom prst="ellipse">
            <a:avLst/>
          </a:prstGeom>
          <a:noFill/>
          <a:ln>
            <a:noFill/>
          </a:ln>
          <a:effectLst>
            <a:outerShdw blurRad="184150" dist="241300" dir="11520000" sx="110000" sy="110000" algn="ctr">
              <a:schemeClr val="accent1">
                <a:alpha val="18000"/>
              </a:schemeClr>
            </a:outerShdw>
          </a:effectLst>
          <a:scene3d>
            <a:camera prst="perspectiveFront" fov="5100000">
              <a:rot lat="0" lon="2040000" rev="0"/>
            </a:camera>
            <a:lightRig rig="flood" dir="t">
              <a:rot lat="0" lon="0" rev="13800000"/>
            </a:lightRig>
          </a:scene3d>
          <a:sp3d extrusionH="57150" prstMaterial="plastic">
            <a:bevelT w="82550" h="63500" prst="divot"/>
            <a:bevelB/>
            <a:contourClr>
              <a:schemeClr val="bg1">
                <a:lumMod val="95000"/>
              </a:schemeClr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117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422032" y="841829"/>
            <a:ext cx="11282288" cy="3497942"/>
          </a:xfrm>
          <a:prstGeom prst="roundRect">
            <a:avLst/>
          </a:prstGeom>
          <a:solidFill>
            <a:schemeClr val="accent1">
              <a:lumMod val="75000"/>
              <a:alpha val="34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/>
              <a:t>Будьте здоровы!</a:t>
            </a:r>
            <a:endParaRPr lang="ru-RU" sz="9600" b="1" dirty="0"/>
          </a:p>
        </p:txBody>
      </p:sp>
      <p:pic>
        <p:nvPicPr>
          <p:cNvPr id="12" name="Picture 6" descr="https://www.colourbox.com/preview/5400176-vector-medical-icons-and-sign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04" b="80430"/>
          <a:stretch/>
        </p:blipFill>
        <p:spPr bwMode="auto">
          <a:xfrm>
            <a:off x="10698898" y="972457"/>
            <a:ext cx="837056" cy="821855"/>
          </a:xfrm>
          <a:prstGeom prst="ellipse">
            <a:avLst/>
          </a:prstGeom>
          <a:noFill/>
          <a:ln>
            <a:noFill/>
          </a:ln>
          <a:effectLst>
            <a:outerShdw blurRad="184150" dist="241300" dir="11520000" sx="110000" sy="110000" algn="ctr">
              <a:schemeClr val="accent1">
                <a:alpha val="18000"/>
              </a:schemeClr>
            </a:outerShdw>
          </a:effectLst>
          <a:scene3d>
            <a:camera prst="perspectiveFront" fov="5100000">
              <a:rot lat="0" lon="2040000" rev="0"/>
            </a:camera>
            <a:lightRig rig="flood" dir="t">
              <a:rot lat="0" lon="0" rev="13800000"/>
            </a:lightRig>
          </a:scene3d>
          <a:sp3d extrusionH="57150" prstMaterial="plastic">
            <a:bevelT w="82550" h="63500" prst="divot"/>
            <a:bevelB/>
            <a:contourClr>
              <a:schemeClr val="bg1">
                <a:lumMod val="95000"/>
              </a:schemeClr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431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27546" y="927541"/>
            <a:ext cx="11395881" cy="5930459"/>
          </a:xfrm>
          <a:prstGeom prst="roundRect">
            <a:avLst/>
          </a:prstGeom>
          <a:solidFill>
            <a:schemeClr val="accent1">
              <a:lumMod val="75000"/>
              <a:alpha val="34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04967" y="1415484"/>
            <a:ext cx="11218460" cy="4886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ru-RU" sz="2000" dirty="0" smtClean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Большое </a:t>
            </a:r>
            <a:r>
              <a:rPr lang="ru-RU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количество рекламы лекарственных препаратов, которую граждане воспринимают как призыв к самолечению</a:t>
            </a:r>
            <a:endParaRPr lang="ru-RU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Недоверие </a:t>
            </a:r>
            <a:r>
              <a:rPr lang="ru-RU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граждан медицине и врачам</a:t>
            </a:r>
            <a:endParaRPr lang="ru-RU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Незнание </a:t>
            </a:r>
            <a:r>
              <a:rPr lang="ru-RU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первых симптомов опасных заболеваний и незнание последствий.</a:t>
            </a:r>
            <a:endParaRPr lang="ru-RU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</a:t>
            </a:r>
            <a:r>
              <a:rPr lang="ru-RU" sz="20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руппа </a:t>
            </a:r>
            <a:r>
              <a:rPr lang="ru-RU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ученых из Великобритании пришла к выводу, что медицинская неграмотность, а именно отсутствия четких знаний о конкретных препаратах, их предписаниях и допустимых дозировках является одним из весьма серьезных факторов, влияющих на повышение уровня смертности в возрасте после 65 лет.</a:t>
            </a:r>
            <a:endParaRPr lang="ru-RU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 </a:t>
            </a:r>
            <a:r>
              <a:rPr lang="ru-RU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подсчетам исследователей каждый третий пожилой </a:t>
            </a:r>
            <a:r>
              <a:rPr lang="ru-RU" sz="20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человек </a:t>
            </a:r>
            <a:r>
              <a:rPr lang="ru-RU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плохо осведомлен о принимаемых им препаратах, в результате чего риск смерти от передозировки, или различных побочных эффектов медикаментов, вызванных их нерациональным употреблением, вдвое </a:t>
            </a:r>
            <a:r>
              <a:rPr lang="ru-RU" sz="20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увеличивается.</a:t>
            </a:r>
            <a:endParaRPr lang="ru-RU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232012"/>
            <a:ext cx="12192000" cy="1062968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 smtClean="0"/>
              <a:t>             Проблемы:</a:t>
            </a:r>
            <a:endParaRPr lang="ru-RU" sz="3200" b="1" dirty="0"/>
          </a:p>
        </p:txBody>
      </p:sp>
      <p:pic>
        <p:nvPicPr>
          <p:cNvPr id="7" name="Picture 6" descr="https://www.colourbox.com/preview/5400176-vector-medical-icons-and-sign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04" b="80430"/>
          <a:stretch/>
        </p:blipFill>
        <p:spPr bwMode="auto">
          <a:xfrm>
            <a:off x="11170703" y="352568"/>
            <a:ext cx="837056" cy="821855"/>
          </a:xfrm>
          <a:prstGeom prst="ellipse">
            <a:avLst/>
          </a:prstGeom>
          <a:noFill/>
          <a:ln>
            <a:noFill/>
          </a:ln>
          <a:effectLst>
            <a:outerShdw blurRad="184150" dist="241300" dir="11520000" sx="110000" sy="110000" algn="ctr">
              <a:schemeClr val="accent1">
                <a:alpha val="18000"/>
              </a:schemeClr>
            </a:outerShdw>
          </a:effectLst>
          <a:scene3d>
            <a:camera prst="perspectiveFront" fov="5100000">
              <a:rot lat="0" lon="2040000" rev="0"/>
            </a:camera>
            <a:lightRig rig="flood" dir="t">
              <a:rot lat="0" lon="0" rev="13800000"/>
            </a:lightRig>
          </a:scene3d>
          <a:sp3d extrusionH="57150" prstMaterial="plastic">
            <a:bevelT w="82550" h="63500" prst="divot"/>
            <a:bevelB/>
            <a:contourClr>
              <a:schemeClr val="bg1">
                <a:lumMod val="95000"/>
              </a:schemeClr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261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588804" y="0"/>
            <a:ext cx="5478168" cy="6858000"/>
          </a:xfrm>
          <a:prstGeom prst="roundRect">
            <a:avLst/>
          </a:prstGeom>
          <a:solidFill>
            <a:srgbClr val="92D050">
              <a:alpha val="34000"/>
            </a:srgb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/>
              <a:t>Повысить медицинскую грамотность населения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066972" y="0"/>
            <a:ext cx="5478168" cy="6858000"/>
          </a:xfrm>
          <a:prstGeom prst="roundRect">
            <a:avLst/>
          </a:prstGeom>
          <a:solidFill>
            <a:schemeClr val="accent1">
              <a:lumMod val="75000"/>
              <a:alpha val="34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  <a:p>
            <a:endParaRPr lang="ru-RU" sz="2800" dirty="0"/>
          </a:p>
          <a:p>
            <a:endParaRPr lang="ru-RU" sz="2800" dirty="0"/>
          </a:p>
          <a:p>
            <a:pPr marL="457200" indent="-4572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800" dirty="0" smtClean="0"/>
              <a:t>Научить </a:t>
            </a:r>
            <a:r>
              <a:rPr lang="ru-RU" sz="2800" dirty="0"/>
              <a:t>граждан диагностировать опасные заболевания по первым </a:t>
            </a:r>
            <a:r>
              <a:rPr lang="ru-RU" sz="2800" dirty="0" smtClean="0"/>
              <a:t>симптомам</a:t>
            </a:r>
          </a:p>
          <a:p>
            <a:pPr marL="457200" indent="-4572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800" dirty="0" smtClean="0"/>
              <a:t>Призвать </a:t>
            </a:r>
            <a:r>
              <a:rPr lang="ru-RU" sz="2800" dirty="0"/>
              <a:t>к прохождению медицинского </a:t>
            </a:r>
            <a:r>
              <a:rPr lang="ru-RU" sz="2800" dirty="0" smtClean="0"/>
              <a:t>обследования</a:t>
            </a:r>
          </a:p>
          <a:p>
            <a:pPr marL="457200" indent="-4572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800" dirty="0" smtClean="0"/>
              <a:t>Дать </a:t>
            </a:r>
            <a:r>
              <a:rPr lang="ru-RU" sz="2800" dirty="0"/>
              <a:t>представление об опасности самолечения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" y="217498"/>
            <a:ext cx="6066972" cy="1062968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 smtClean="0"/>
              <a:t>             </a:t>
            </a:r>
            <a:endParaRPr lang="ru-RU" sz="4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066971" y="217498"/>
            <a:ext cx="6125029" cy="1062968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 smtClean="0"/>
              <a:t>             </a:t>
            </a:r>
            <a:endParaRPr lang="ru-RU" sz="4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255103" y="456594"/>
            <a:ext cx="21455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</a:rPr>
              <a:t>Цель: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58894" y="456593"/>
            <a:ext cx="17411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</a:rPr>
              <a:t>Задачи:</a:t>
            </a:r>
            <a:endParaRPr lang="ru-RU" sz="3600" b="1" dirty="0">
              <a:solidFill>
                <a:schemeClr val="bg1"/>
              </a:solidFill>
            </a:endParaRPr>
          </a:p>
        </p:txBody>
      </p:sp>
      <p:pic>
        <p:nvPicPr>
          <p:cNvPr id="8" name="Picture 6" descr="https://www.colourbox.com/preview/5400176-vector-medical-icons-and-sign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04" b="80430"/>
          <a:stretch/>
        </p:blipFill>
        <p:spPr bwMode="auto">
          <a:xfrm>
            <a:off x="11170703" y="352568"/>
            <a:ext cx="837056" cy="821855"/>
          </a:xfrm>
          <a:prstGeom prst="ellipse">
            <a:avLst/>
          </a:prstGeom>
          <a:noFill/>
          <a:ln>
            <a:noFill/>
          </a:ln>
          <a:effectLst>
            <a:outerShdw blurRad="184150" dist="241300" dir="11520000" sx="110000" sy="110000" algn="ctr">
              <a:schemeClr val="accent1">
                <a:alpha val="18000"/>
              </a:schemeClr>
            </a:outerShdw>
          </a:effectLst>
          <a:scene3d>
            <a:camera prst="perspectiveFront" fov="5100000">
              <a:rot lat="0" lon="2040000" rev="0"/>
            </a:camera>
            <a:lightRig rig="flood" dir="t">
              <a:rot lat="0" lon="0" rev="13800000"/>
            </a:lightRig>
          </a:scene3d>
          <a:sp3d extrusionH="57150" prstMaterial="plastic">
            <a:bevelT w="82550" h="63500" prst="divot"/>
            <a:bevelB/>
            <a:contourClr>
              <a:schemeClr val="bg1">
                <a:lumMod val="95000"/>
              </a:schemeClr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568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27546" y="954837"/>
            <a:ext cx="11395881" cy="5930459"/>
          </a:xfrm>
          <a:prstGeom prst="roundRect">
            <a:avLst/>
          </a:prstGeom>
          <a:solidFill>
            <a:schemeClr val="accent1">
              <a:lumMod val="75000"/>
              <a:alpha val="34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sz="3200" b="1" dirty="0" smtClean="0"/>
          </a:p>
          <a:p>
            <a:pPr algn="ctr"/>
            <a:r>
              <a:rPr lang="ru-RU" sz="3200" b="1" dirty="0" smtClean="0"/>
              <a:t>Заботящиеся о своём здоровье и здоровье своей семьи</a:t>
            </a:r>
            <a:endParaRPr lang="ru-RU" sz="32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0" y="232012"/>
            <a:ext cx="12192000" cy="1062968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 smtClean="0"/>
              <a:t>             </a:t>
            </a:r>
            <a:r>
              <a:rPr lang="ru-RU" sz="4400" b="1" dirty="0" smtClean="0"/>
              <a:t>ЦА</a:t>
            </a:r>
            <a:endParaRPr lang="ru-RU" sz="4400" b="1" dirty="0"/>
          </a:p>
        </p:txBody>
      </p:sp>
      <p:pic>
        <p:nvPicPr>
          <p:cNvPr id="1028" name="Picture 4" descr="http://blog.smarterrelationships.com/wp-content/uploads/2011/09/2011-09-09-Male-Female-Symbols-500x350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429" b="96571" l="10000" r="90000"/>
                    </a14:imgEffect>
                    <a14:imgEffect>
                      <a14:colorTemperature colorTemp="8800"/>
                    </a14:imgEffect>
                    <a14:imgEffect>
                      <a14:saturation sat="300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8275" y="1294980"/>
            <a:ext cx="4530772" cy="3171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 rot="19836841">
            <a:off x="1392306" y="2788264"/>
            <a:ext cx="25510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</a:rPr>
              <a:t>18 – </a:t>
            </a:r>
            <a:r>
              <a:rPr lang="ru-RU" sz="4000" b="1" dirty="0" smtClean="0">
                <a:solidFill>
                  <a:schemeClr val="bg1"/>
                </a:solidFill>
              </a:rPr>
              <a:t>70 лет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1984147">
            <a:off x="7651003" y="3177637"/>
            <a:ext cx="37644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solidFill>
                  <a:schemeClr val="bg1"/>
                </a:solidFill>
              </a:rPr>
              <a:t>Любого </a:t>
            </a:r>
            <a:r>
              <a:rPr lang="ru-RU" sz="4000" b="1" dirty="0" smtClean="0">
                <a:solidFill>
                  <a:schemeClr val="bg1"/>
                </a:solidFill>
              </a:rPr>
              <a:t>достатка</a:t>
            </a:r>
            <a:endParaRPr lang="ru-RU" sz="1400" b="1" dirty="0">
              <a:solidFill>
                <a:schemeClr val="bg1"/>
              </a:solidFill>
            </a:endParaRPr>
          </a:p>
        </p:txBody>
      </p:sp>
      <p:pic>
        <p:nvPicPr>
          <p:cNvPr id="10" name="Picture 6" descr="https://www.colourbox.com/preview/5400176-vector-medical-icons-and-signs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04" b="80430"/>
          <a:stretch/>
        </p:blipFill>
        <p:spPr bwMode="auto">
          <a:xfrm>
            <a:off x="11170703" y="352568"/>
            <a:ext cx="837056" cy="821855"/>
          </a:xfrm>
          <a:prstGeom prst="ellipse">
            <a:avLst/>
          </a:prstGeom>
          <a:noFill/>
          <a:ln>
            <a:noFill/>
          </a:ln>
          <a:effectLst>
            <a:outerShdw blurRad="184150" dist="241300" dir="11520000" sx="110000" sy="110000" algn="ctr">
              <a:schemeClr val="accent1">
                <a:alpha val="18000"/>
              </a:schemeClr>
            </a:outerShdw>
          </a:effectLst>
          <a:scene3d>
            <a:camera prst="perspectiveFront" fov="5100000">
              <a:rot lat="0" lon="2040000" rev="0"/>
            </a:camera>
            <a:lightRig rig="flood" dir="t">
              <a:rot lat="0" lon="0" rev="13800000"/>
            </a:lightRig>
          </a:scene3d>
          <a:sp3d extrusionH="57150" prstMaterial="plastic">
            <a:bevelT w="82550" h="63500" prst="divot"/>
            <a:bevelB/>
            <a:contourClr>
              <a:schemeClr val="bg1">
                <a:lumMod val="95000"/>
              </a:schemeClr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683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0" y="90151"/>
            <a:ext cx="4744123" cy="2627290"/>
          </a:xfrm>
          <a:prstGeom prst="roundRect">
            <a:avLst/>
          </a:prstGeom>
          <a:solidFill>
            <a:schemeClr val="accent1">
              <a:lumMod val="75000"/>
              <a:alpha val="34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  <a:p>
            <a:endParaRPr lang="ru-RU" sz="2800" dirty="0"/>
          </a:p>
          <a:p>
            <a:endParaRPr lang="ru-RU" sz="28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650755" y="4230710"/>
            <a:ext cx="4744123" cy="2627290"/>
          </a:xfrm>
          <a:prstGeom prst="roundRect">
            <a:avLst/>
          </a:prstGeom>
          <a:solidFill>
            <a:schemeClr val="accent1">
              <a:lumMod val="75000"/>
              <a:alpha val="34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  <a:p>
            <a:endParaRPr lang="ru-RU" sz="2800" dirty="0"/>
          </a:p>
          <a:p>
            <a:endParaRPr lang="ru-RU" sz="28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357725" y="113763"/>
            <a:ext cx="4744123" cy="2627290"/>
          </a:xfrm>
          <a:prstGeom prst="roundRect">
            <a:avLst/>
          </a:prstGeom>
          <a:solidFill>
            <a:schemeClr val="accent1">
              <a:lumMod val="75000"/>
              <a:alpha val="34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  <a:p>
            <a:endParaRPr lang="ru-RU" sz="2800" dirty="0"/>
          </a:p>
          <a:p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2930785"/>
            <a:ext cx="12192000" cy="1062968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 </a:t>
            </a:r>
            <a:r>
              <a:rPr lang="ru-RU" sz="4400" b="1" dirty="0" smtClean="0"/>
              <a:t>Три целевых группы</a:t>
            </a:r>
            <a:endParaRPr lang="ru-RU" sz="44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183341" y="803631"/>
            <a:ext cx="2377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 smtClean="0">
                <a:solidFill>
                  <a:schemeClr val="bg1"/>
                </a:solidFill>
              </a:rPr>
              <a:t>18-30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41066" y="803630"/>
            <a:ext cx="2377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 smtClean="0">
                <a:solidFill>
                  <a:schemeClr val="bg1"/>
                </a:solidFill>
              </a:rPr>
              <a:t>31-55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34096" y="4944190"/>
            <a:ext cx="2377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 smtClean="0">
                <a:solidFill>
                  <a:schemeClr val="bg1"/>
                </a:solidFill>
              </a:rPr>
              <a:t>56-70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0" name="Picture 6" descr="https://www.colourbox.com/preview/5400176-vector-medical-icons-and-sign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04" b="80430"/>
          <a:stretch/>
        </p:blipFill>
        <p:spPr bwMode="auto">
          <a:xfrm>
            <a:off x="11264792" y="3051341"/>
            <a:ext cx="837056" cy="821855"/>
          </a:xfrm>
          <a:prstGeom prst="ellipse">
            <a:avLst/>
          </a:prstGeom>
          <a:noFill/>
          <a:ln>
            <a:noFill/>
          </a:ln>
          <a:effectLst>
            <a:outerShdw blurRad="184150" dist="241300" dir="11520000" sx="110000" sy="110000" algn="ctr">
              <a:schemeClr val="accent1">
                <a:alpha val="18000"/>
              </a:schemeClr>
            </a:outerShdw>
          </a:effectLst>
          <a:scene3d>
            <a:camera prst="perspectiveFront" fov="5100000">
              <a:rot lat="0" lon="2040000" rev="0"/>
            </a:camera>
            <a:lightRig rig="flood" dir="t">
              <a:rot lat="0" lon="0" rev="13800000"/>
            </a:lightRig>
          </a:scene3d>
          <a:sp3d extrusionH="57150" prstMaterial="plastic">
            <a:bevelT w="82550" h="63500" prst="divot"/>
            <a:bevelB/>
            <a:contourClr>
              <a:schemeClr val="bg1">
                <a:lumMod val="95000"/>
              </a:schemeClr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429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27546" y="954837"/>
            <a:ext cx="11395881" cy="5930459"/>
          </a:xfrm>
          <a:prstGeom prst="roundRect">
            <a:avLst/>
          </a:prstGeom>
          <a:solidFill>
            <a:schemeClr val="accent1">
              <a:lumMod val="75000"/>
              <a:alpha val="34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sz="3200" b="1" dirty="0" smtClean="0"/>
          </a:p>
          <a:p>
            <a:pPr algn="ctr"/>
            <a:endParaRPr lang="ru-RU" sz="32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0" y="232012"/>
            <a:ext cx="12192000" cy="1062968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 smtClean="0"/>
              <a:t>             </a:t>
            </a:r>
            <a:r>
              <a:rPr lang="ru-RU" sz="4400" b="1" dirty="0" smtClean="0"/>
              <a:t>Решение: целевая аудитория 18-30</a:t>
            </a:r>
            <a:endParaRPr lang="ru-RU" sz="44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134752" y="1480582"/>
            <a:ext cx="5671624" cy="981264"/>
          </a:xfrm>
          <a:prstGeom prst="roundRect">
            <a:avLst/>
          </a:prstGeom>
          <a:solidFill>
            <a:srgbClr val="92D050">
              <a:alpha val="59000"/>
            </a:srgb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Обучающий </a:t>
            </a:r>
            <a:r>
              <a:rPr lang="ru-RU" sz="3200" dirty="0" err="1" smtClean="0"/>
              <a:t>квест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996286" y="2626857"/>
            <a:ext cx="100584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u="sng" dirty="0" smtClean="0">
                <a:solidFill>
                  <a:schemeClr val="bg1"/>
                </a:solidFill>
              </a:rPr>
              <a:t>Территория: </a:t>
            </a:r>
            <a:r>
              <a:rPr lang="ru-RU" sz="2000" dirty="0" smtClean="0">
                <a:solidFill>
                  <a:schemeClr val="bg1"/>
                </a:solidFill>
              </a:rPr>
              <a:t>Москва и МО</a:t>
            </a:r>
          </a:p>
          <a:p>
            <a:r>
              <a:rPr lang="ru-RU" sz="2000" u="sng" dirty="0" smtClean="0">
                <a:solidFill>
                  <a:schemeClr val="bg1"/>
                </a:solidFill>
              </a:rPr>
              <a:t>Задачи: </a:t>
            </a:r>
            <a:r>
              <a:rPr lang="ru-RU" sz="2000" dirty="0" smtClean="0">
                <a:solidFill>
                  <a:schemeClr val="bg1"/>
                </a:solidFill>
              </a:rPr>
              <a:t>- провести самый масштабный </a:t>
            </a:r>
            <a:r>
              <a:rPr lang="ru-RU" sz="2000" dirty="0" err="1" smtClean="0">
                <a:solidFill>
                  <a:schemeClr val="bg1"/>
                </a:solidFill>
              </a:rPr>
              <a:t>квест</a:t>
            </a:r>
            <a:r>
              <a:rPr lang="ru-RU" sz="2000" dirty="0" smtClean="0">
                <a:solidFill>
                  <a:schemeClr val="bg1"/>
                </a:solidFill>
              </a:rPr>
              <a:t> с задействованием большого количества людей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               - в процессе обучить их и повысить медицинскую грамотность</a:t>
            </a:r>
          </a:p>
          <a:p>
            <a:r>
              <a:rPr lang="ru-RU" sz="2000" u="sng" dirty="0" smtClean="0">
                <a:solidFill>
                  <a:schemeClr val="bg1"/>
                </a:solidFill>
              </a:rPr>
              <a:t>Первый этап: </a:t>
            </a:r>
            <a:r>
              <a:rPr lang="ru-RU" sz="2000" dirty="0" smtClean="0">
                <a:solidFill>
                  <a:schemeClr val="bg1"/>
                </a:solidFill>
              </a:rPr>
              <a:t>ВИРТУАЛЬНОСТЬ </a:t>
            </a:r>
          </a:p>
          <a:p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smtClean="0">
                <a:solidFill>
                  <a:schemeClr val="bg1"/>
                </a:solidFill>
              </a:rPr>
              <a:t>   - Вопросы, загадки, конкурсы, задания по средствам популярных </a:t>
            </a:r>
            <a:r>
              <a:rPr lang="ru-RU" sz="2000" dirty="0" err="1" smtClean="0">
                <a:solidFill>
                  <a:schemeClr val="bg1"/>
                </a:solidFill>
              </a:rPr>
              <a:t>соц.сетей</a:t>
            </a:r>
            <a:r>
              <a:rPr lang="ru-RU" sz="2000" dirty="0" smtClean="0">
                <a:solidFill>
                  <a:schemeClr val="bg1"/>
                </a:solidFill>
              </a:rPr>
              <a:t> (</a:t>
            </a:r>
            <a:r>
              <a:rPr lang="ru-RU" sz="2000" dirty="0" err="1" smtClean="0">
                <a:solidFill>
                  <a:schemeClr val="bg1"/>
                </a:solidFill>
              </a:rPr>
              <a:t>вконтакте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инстаграмм</a:t>
            </a:r>
            <a:r>
              <a:rPr lang="ru-RU" sz="2000" dirty="0" smtClean="0">
                <a:solidFill>
                  <a:schemeClr val="bg1"/>
                </a:solidFill>
              </a:rPr>
              <a:t>, перископ, </a:t>
            </a:r>
            <a:r>
              <a:rPr lang="ru-RU" sz="2000" smtClean="0">
                <a:solidFill>
                  <a:schemeClr val="bg1"/>
                </a:solidFill>
              </a:rPr>
              <a:t>фейсбук</a:t>
            </a:r>
            <a:r>
              <a:rPr lang="ru-RU" sz="2000" dirty="0" smtClean="0">
                <a:solidFill>
                  <a:schemeClr val="bg1"/>
                </a:solidFill>
              </a:rPr>
              <a:t>) </a:t>
            </a:r>
          </a:p>
          <a:p>
            <a:r>
              <a:rPr lang="ru-RU" sz="2000" u="sng" dirty="0" smtClean="0">
                <a:solidFill>
                  <a:schemeClr val="bg1"/>
                </a:solidFill>
              </a:rPr>
              <a:t>Второй этап: </a:t>
            </a:r>
            <a:r>
              <a:rPr lang="ru-RU" sz="2000" dirty="0" smtClean="0">
                <a:solidFill>
                  <a:schemeClr val="bg1"/>
                </a:solidFill>
              </a:rPr>
              <a:t>ВИРТУАЛЬНОСТЬ-РЕАЛЬНОСТЬ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     - По средствам </a:t>
            </a:r>
            <a:r>
              <a:rPr lang="ru-RU" sz="2000" dirty="0" err="1" smtClean="0">
                <a:solidFill>
                  <a:schemeClr val="bg1"/>
                </a:solidFill>
              </a:rPr>
              <a:t>соц.сетей</a:t>
            </a:r>
            <a:r>
              <a:rPr lang="ru-RU" sz="2000" dirty="0" smtClean="0">
                <a:solidFill>
                  <a:schemeClr val="bg1"/>
                </a:solidFill>
              </a:rPr>
              <a:t> даётся задание, которое нужно выполнить в реальности. Далее через </a:t>
            </a:r>
            <a:r>
              <a:rPr lang="ru-RU" sz="2000" dirty="0" err="1" smtClean="0">
                <a:solidFill>
                  <a:schemeClr val="bg1"/>
                </a:solidFill>
              </a:rPr>
              <a:t>соц.сети</a:t>
            </a:r>
            <a:r>
              <a:rPr lang="ru-RU" sz="2000" dirty="0" smtClean="0">
                <a:solidFill>
                  <a:schemeClr val="bg1"/>
                </a:solidFill>
              </a:rPr>
              <a:t> проходит голосование и формируются команды для третьего этапа.  </a:t>
            </a:r>
          </a:p>
          <a:p>
            <a:r>
              <a:rPr lang="ru-RU" sz="2000" u="sng" dirty="0" smtClean="0">
                <a:solidFill>
                  <a:schemeClr val="bg1"/>
                </a:solidFill>
              </a:rPr>
              <a:t>Третий этап: </a:t>
            </a:r>
            <a:r>
              <a:rPr lang="ru-RU" sz="2000" dirty="0" smtClean="0">
                <a:solidFill>
                  <a:schemeClr val="bg1"/>
                </a:solidFill>
              </a:rPr>
              <a:t>РЕАЛЬНОСТЬ</a:t>
            </a:r>
          </a:p>
          <a:p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smtClean="0">
                <a:solidFill>
                  <a:schemeClr val="bg1"/>
                </a:solidFill>
              </a:rPr>
              <a:t>    - На специальной площадке проходит </a:t>
            </a:r>
            <a:r>
              <a:rPr lang="ru-RU" sz="2000" dirty="0" err="1" smtClean="0">
                <a:solidFill>
                  <a:schemeClr val="bg1"/>
                </a:solidFill>
              </a:rPr>
              <a:t>квест</a:t>
            </a:r>
            <a:r>
              <a:rPr lang="ru-RU" sz="2000" dirty="0" smtClean="0">
                <a:solidFill>
                  <a:schemeClr val="bg1"/>
                </a:solidFill>
              </a:rPr>
              <a:t> из подготовленных команд, лучшая получает приз.</a:t>
            </a:r>
            <a:endParaRPr lang="ru-RU" sz="2000" dirty="0">
              <a:solidFill>
                <a:schemeClr val="bg1"/>
              </a:solidFill>
            </a:endParaRPr>
          </a:p>
        </p:txBody>
      </p:sp>
      <p:pic>
        <p:nvPicPr>
          <p:cNvPr id="8" name="Picture 6" descr="https://www.colourbox.com/preview/5400176-vector-medical-icons-and-sign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04" b="80430"/>
          <a:stretch/>
        </p:blipFill>
        <p:spPr bwMode="auto">
          <a:xfrm>
            <a:off x="11170703" y="352568"/>
            <a:ext cx="837056" cy="821855"/>
          </a:xfrm>
          <a:prstGeom prst="ellipse">
            <a:avLst/>
          </a:prstGeom>
          <a:noFill/>
          <a:ln>
            <a:noFill/>
          </a:ln>
          <a:effectLst>
            <a:outerShdw blurRad="184150" dist="241300" dir="11520000" sx="110000" sy="110000" algn="ctr">
              <a:schemeClr val="accent1">
                <a:alpha val="18000"/>
              </a:schemeClr>
            </a:outerShdw>
          </a:effectLst>
          <a:scene3d>
            <a:camera prst="perspectiveFront" fov="5100000">
              <a:rot lat="0" lon="2040000" rev="0"/>
            </a:camera>
            <a:lightRig rig="flood" dir="t">
              <a:rot lat="0" lon="0" rev="13800000"/>
            </a:lightRig>
          </a:scene3d>
          <a:sp3d extrusionH="57150" prstMaterial="plastic">
            <a:bevelT w="82550" h="63500" prst="divot"/>
            <a:bevelB/>
            <a:contourClr>
              <a:schemeClr val="bg1">
                <a:lumMod val="95000"/>
              </a:schemeClr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014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27546" y="954837"/>
            <a:ext cx="11395881" cy="5930459"/>
          </a:xfrm>
          <a:prstGeom prst="roundRect">
            <a:avLst/>
          </a:prstGeom>
          <a:solidFill>
            <a:schemeClr val="accent1">
              <a:lumMod val="75000"/>
              <a:alpha val="34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sz="3200" b="1" dirty="0" smtClean="0"/>
          </a:p>
          <a:p>
            <a:pPr algn="ctr"/>
            <a:endParaRPr lang="ru-RU" sz="32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0" y="232012"/>
            <a:ext cx="12192000" cy="1062968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 smtClean="0"/>
              <a:t>             </a:t>
            </a:r>
            <a:r>
              <a:rPr lang="ru-RU" sz="4400" b="1" dirty="0" smtClean="0"/>
              <a:t>Решение: целевая аудитория 31-55</a:t>
            </a:r>
            <a:endParaRPr lang="ru-RU" sz="44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134752" y="1480582"/>
            <a:ext cx="5671624" cy="981264"/>
          </a:xfrm>
          <a:prstGeom prst="roundRect">
            <a:avLst/>
          </a:prstGeom>
          <a:solidFill>
            <a:srgbClr val="92D050">
              <a:alpha val="59000"/>
            </a:srgb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Игра-лекция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996286" y="2626857"/>
            <a:ext cx="100584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u="sng" dirty="0" smtClean="0">
                <a:solidFill>
                  <a:schemeClr val="bg1"/>
                </a:solidFill>
              </a:rPr>
              <a:t>Территория: </a:t>
            </a:r>
            <a:r>
              <a:rPr lang="ru-RU" sz="2400" dirty="0" smtClean="0">
                <a:solidFill>
                  <a:schemeClr val="bg1"/>
                </a:solidFill>
              </a:rPr>
              <a:t>Москва и МО</a:t>
            </a:r>
          </a:p>
          <a:p>
            <a:r>
              <a:rPr lang="ru-RU" sz="2400" u="sng" dirty="0" smtClean="0">
                <a:solidFill>
                  <a:schemeClr val="bg1"/>
                </a:solidFill>
              </a:rPr>
              <a:t>Задачи: </a:t>
            </a:r>
            <a:r>
              <a:rPr lang="ru-RU" sz="2400" dirty="0" smtClean="0">
                <a:solidFill>
                  <a:schemeClr val="bg1"/>
                </a:solidFill>
              </a:rPr>
              <a:t>- задействовать как можно больше площадок и как можно больше ЦА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               - в процессе обучить и повысить медицинскую грамотность</a:t>
            </a:r>
          </a:p>
          <a:p>
            <a:r>
              <a:rPr lang="ru-RU" sz="2400" u="sng" dirty="0" smtClean="0">
                <a:solidFill>
                  <a:schemeClr val="bg1"/>
                </a:solidFill>
              </a:rPr>
              <a:t>Суть игры-лекции: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 В различных посещаемых ЦА местах (Парки, бизнес-центры, торговые центры и т.д.) будут размещены площадки. На этих площадках мы проведём игру-лекцию где людям самим придётся поучаствовать в объяснении той или иной проблемы. 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Заинтересовавшиеся люди будут приглашены на дальнейшие крупные лекции, проводимые на специальных площадках.</a:t>
            </a:r>
            <a:endParaRPr lang="ru-RU" sz="2400" dirty="0">
              <a:solidFill>
                <a:schemeClr val="bg1"/>
              </a:solidFill>
            </a:endParaRPr>
          </a:p>
          <a:p>
            <a:endParaRPr lang="ru-RU" sz="2000" u="sng" dirty="0" smtClean="0">
              <a:solidFill>
                <a:schemeClr val="bg1"/>
              </a:solidFill>
            </a:endParaRPr>
          </a:p>
        </p:txBody>
      </p:sp>
      <p:pic>
        <p:nvPicPr>
          <p:cNvPr id="6" name="Picture 6" descr="https://www.colourbox.com/preview/5400176-vector-medical-icons-and-sign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04" b="80430"/>
          <a:stretch/>
        </p:blipFill>
        <p:spPr bwMode="auto">
          <a:xfrm>
            <a:off x="11170703" y="352568"/>
            <a:ext cx="837056" cy="821855"/>
          </a:xfrm>
          <a:prstGeom prst="ellipse">
            <a:avLst/>
          </a:prstGeom>
          <a:noFill/>
          <a:ln>
            <a:noFill/>
          </a:ln>
          <a:effectLst>
            <a:outerShdw blurRad="184150" dist="241300" dir="11520000" sx="110000" sy="110000" algn="ctr">
              <a:schemeClr val="accent1">
                <a:alpha val="18000"/>
              </a:schemeClr>
            </a:outerShdw>
          </a:effectLst>
          <a:scene3d>
            <a:camera prst="perspectiveFront" fov="5100000">
              <a:rot lat="0" lon="2040000" rev="0"/>
            </a:camera>
            <a:lightRig rig="flood" dir="t">
              <a:rot lat="0" lon="0" rev="13800000"/>
            </a:lightRig>
          </a:scene3d>
          <a:sp3d extrusionH="57150" prstMaterial="plastic">
            <a:bevelT w="82550" h="63500" prst="divot"/>
            <a:bevelB/>
            <a:contourClr>
              <a:schemeClr val="bg1">
                <a:lumMod val="95000"/>
              </a:schemeClr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907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27546" y="954837"/>
            <a:ext cx="11395881" cy="5930459"/>
          </a:xfrm>
          <a:prstGeom prst="roundRect">
            <a:avLst/>
          </a:prstGeom>
          <a:solidFill>
            <a:schemeClr val="accent1">
              <a:lumMod val="75000"/>
              <a:alpha val="34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sz="3200" b="1" dirty="0" smtClean="0"/>
          </a:p>
          <a:p>
            <a:pPr algn="ctr"/>
            <a:endParaRPr lang="ru-RU" sz="32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0" y="232012"/>
            <a:ext cx="12192000" cy="1062968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 smtClean="0"/>
              <a:t>             </a:t>
            </a:r>
            <a:r>
              <a:rPr lang="ru-RU" sz="4400" b="1" dirty="0" smtClean="0"/>
              <a:t>Решение: целевая аудитория 56-70</a:t>
            </a:r>
            <a:endParaRPr lang="ru-RU" sz="44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134752" y="1480582"/>
            <a:ext cx="5671624" cy="981264"/>
          </a:xfrm>
          <a:prstGeom prst="roundRect">
            <a:avLst/>
          </a:prstGeom>
          <a:solidFill>
            <a:srgbClr val="92D050">
              <a:alpha val="59000"/>
            </a:srgb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Лекции-диспансеризации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996286" y="2626857"/>
            <a:ext cx="10058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u="sng" dirty="0" smtClean="0">
                <a:solidFill>
                  <a:schemeClr val="bg1"/>
                </a:solidFill>
              </a:rPr>
              <a:t>Территория: </a:t>
            </a:r>
            <a:r>
              <a:rPr lang="ru-RU" sz="2400" dirty="0" smtClean="0">
                <a:solidFill>
                  <a:schemeClr val="bg1"/>
                </a:solidFill>
              </a:rPr>
              <a:t>Москва и МО</a:t>
            </a:r>
          </a:p>
          <a:p>
            <a:r>
              <a:rPr lang="ru-RU" sz="2400" u="sng" dirty="0" smtClean="0">
                <a:solidFill>
                  <a:schemeClr val="bg1"/>
                </a:solidFill>
              </a:rPr>
              <a:t>Задачи: </a:t>
            </a:r>
            <a:r>
              <a:rPr lang="ru-RU" sz="2400" dirty="0" smtClean="0">
                <a:solidFill>
                  <a:schemeClr val="bg1"/>
                </a:solidFill>
              </a:rPr>
              <a:t>- заинтересовать и провести лекции для ЦА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               - по средствам диспансеризаций доказать вред самолечения и проверить здоровье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               - в процессе обучить и повысить медицинскую грамотность</a:t>
            </a:r>
            <a:endParaRPr lang="ru-RU" sz="2400" dirty="0">
              <a:solidFill>
                <a:schemeClr val="bg1"/>
              </a:solidFill>
            </a:endParaRPr>
          </a:p>
          <a:p>
            <a:r>
              <a:rPr lang="ru-RU" sz="2400" u="sng" dirty="0" smtClean="0">
                <a:solidFill>
                  <a:schemeClr val="bg1"/>
                </a:solidFill>
              </a:rPr>
              <a:t>Реализация: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1.В поликлиниках и больницах Москвы и МО ЦА будут проводиться бесплатные полные диспансеризации.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2.После чего на основе этих диспансеризаций в этих медицинских учреждениях будут проводиться лекции профессоров.</a:t>
            </a:r>
          </a:p>
        </p:txBody>
      </p:sp>
      <p:pic>
        <p:nvPicPr>
          <p:cNvPr id="6" name="Picture 6" descr="https://www.colourbox.com/preview/5400176-vector-medical-icons-and-sign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04" b="80430"/>
          <a:stretch/>
        </p:blipFill>
        <p:spPr bwMode="auto">
          <a:xfrm>
            <a:off x="11170703" y="352568"/>
            <a:ext cx="837056" cy="821855"/>
          </a:xfrm>
          <a:prstGeom prst="ellipse">
            <a:avLst/>
          </a:prstGeom>
          <a:noFill/>
          <a:ln>
            <a:noFill/>
          </a:ln>
          <a:effectLst>
            <a:outerShdw blurRad="184150" dist="241300" dir="11520000" sx="110000" sy="110000" algn="ctr">
              <a:schemeClr val="accent1">
                <a:alpha val="18000"/>
              </a:schemeClr>
            </a:outerShdw>
          </a:effectLst>
          <a:scene3d>
            <a:camera prst="perspectiveFront" fov="5100000">
              <a:rot lat="0" lon="2040000" rev="0"/>
            </a:camera>
            <a:lightRig rig="flood" dir="t">
              <a:rot lat="0" lon="0" rev="13800000"/>
            </a:lightRig>
          </a:scene3d>
          <a:sp3d extrusionH="57150" prstMaterial="plastic">
            <a:bevelT w="82550" h="63500" prst="divot"/>
            <a:bevelB/>
            <a:contourClr>
              <a:schemeClr val="bg1">
                <a:lumMod val="95000"/>
              </a:schemeClr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127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27546" y="927541"/>
            <a:ext cx="11395881" cy="5930459"/>
          </a:xfrm>
          <a:prstGeom prst="roundRect">
            <a:avLst/>
          </a:prstGeom>
          <a:solidFill>
            <a:schemeClr val="accent1">
              <a:lumMod val="75000"/>
              <a:alpha val="34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ru-RU" sz="2800" dirty="0" smtClean="0"/>
              <a:t>Разделив обширную целевую аудиторию на три группы мы добьёмся более точного попадания информации до каждой целевой группы.</a:t>
            </a:r>
          </a:p>
          <a:p>
            <a:pPr algn="ctr"/>
            <a:endParaRPr lang="ru-RU" sz="2800" dirty="0"/>
          </a:p>
          <a:p>
            <a:pPr algn="ctr"/>
            <a:r>
              <a:rPr lang="ru-RU" sz="2800" dirty="0" smtClean="0"/>
              <a:t>2. Каждое мероприятие является </a:t>
            </a:r>
            <a:r>
              <a:rPr lang="ru-RU" sz="2800" dirty="0" err="1" smtClean="0"/>
              <a:t>интерактивом</a:t>
            </a:r>
            <a:r>
              <a:rPr lang="ru-RU" sz="2800" dirty="0" smtClean="0"/>
              <a:t>. То есть мы сможем заинтересовать людей и добьёмся лучшего запоминания информации.</a:t>
            </a:r>
          </a:p>
          <a:p>
            <a:pPr algn="ctr"/>
            <a:endParaRPr lang="ru-RU" sz="2800" dirty="0" smtClean="0"/>
          </a:p>
          <a:p>
            <a:pPr algn="ctr"/>
            <a:r>
              <a:rPr lang="ru-RU" sz="2800" dirty="0" smtClean="0"/>
              <a:t>3. Каждым из трёх мероприятий мы достигаем всех поставленных задач.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232012"/>
            <a:ext cx="12192000" cy="1062968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 smtClean="0"/>
              <a:t>             Итоги:</a:t>
            </a:r>
            <a:endParaRPr lang="ru-RU" sz="3200" b="1" dirty="0"/>
          </a:p>
        </p:txBody>
      </p:sp>
      <p:pic>
        <p:nvPicPr>
          <p:cNvPr id="7" name="Picture 6" descr="https://www.colourbox.com/preview/5400176-vector-medical-icons-and-sign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04" b="80430"/>
          <a:stretch/>
        </p:blipFill>
        <p:spPr bwMode="auto">
          <a:xfrm>
            <a:off x="11170703" y="352568"/>
            <a:ext cx="837056" cy="821855"/>
          </a:xfrm>
          <a:prstGeom prst="ellipse">
            <a:avLst/>
          </a:prstGeom>
          <a:noFill/>
          <a:ln>
            <a:noFill/>
          </a:ln>
          <a:effectLst>
            <a:outerShdw blurRad="184150" dist="241300" dir="11520000" sx="110000" sy="110000" algn="ctr">
              <a:schemeClr val="accent1">
                <a:alpha val="18000"/>
              </a:schemeClr>
            </a:outerShdw>
          </a:effectLst>
          <a:scene3d>
            <a:camera prst="perspectiveFront" fov="5100000">
              <a:rot lat="0" lon="2040000" rev="0"/>
            </a:camera>
            <a:lightRig rig="flood" dir="t">
              <a:rot lat="0" lon="0" rev="13800000"/>
            </a:lightRig>
          </a:scene3d>
          <a:sp3d extrusionH="57150" prstMaterial="plastic">
            <a:bevelT w="82550" h="63500" prst="divot"/>
            <a:bevelB/>
            <a:contourClr>
              <a:schemeClr val="bg1">
                <a:lumMod val="95000"/>
              </a:schemeClr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862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11574</TotalTime>
  <Words>490</Words>
  <Application>Microsoft Office PowerPoint</Application>
  <PresentationFormat>Произвольный</PresentationFormat>
  <Paragraphs>106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Комплексный социальный проект «Медицинская грамотность населения»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Валерия Казакова</dc:creator>
  <cp:lastModifiedBy> О.Переводов</cp:lastModifiedBy>
  <cp:revision>33</cp:revision>
  <dcterms:created xsi:type="dcterms:W3CDTF">2015-10-29T16:29:49Z</dcterms:created>
  <dcterms:modified xsi:type="dcterms:W3CDTF">2016-03-21T16:36:40Z</dcterms:modified>
</cp:coreProperties>
</file>