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7" r:id="rId12"/>
    <p:sldId id="263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C7C7"/>
    <a:srgbClr val="11E53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FAB2C-28A9-4468-9627-7278767E77F7}" type="datetimeFigureOut">
              <a:rPr lang="ru-RU" smtClean="0"/>
              <a:pPr/>
              <a:t>27.11.2014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E4AA3-BF37-4092-A725-12F9664FD6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FAB2C-28A9-4468-9627-7278767E77F7}" type="datetimeFigureOut">
              <a:rPr lang="ru-RU" smtClean="0"/>
              <a:pPr/>
              <a:t>27.11.2014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E4AA3-BF37-4092-A725-12F9664FD6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FAB2C-28A9-4468-9627-7278767E77F7}" type="datetimeFigureOut">
              <a:rPr lang="ru-RU" smtClean="0"/>
              <a:pPr/>
              <a:t>27.11.2014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E4AA3-BF37-4092-A725-12F9664FD6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FAB2C-28A9-4468-9627-7278767E77F7}" type="datetimeFigureOut">
              <a:rPr lang="ru-RU" smtClean="0"/>
              <a:pPr/>
              <a:t>27.11.2014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E4AA3-BF37-4092-A725-12F9664FD6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FAB2C-28A9-4468-9627-7278767E77F7}" type="datetimeFigureOut">
              <a:rPr lang="ru-RU" smtClean="0"/>
              <a:pPr/>
              <a:t>27.11.2014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E4AA3-BF37-4092-A725-12F9664FD6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FAB2C-28A9-4468-9627-7278767E77F7}" type="datetimeFigureOut">
              <a:rPr lang="ru-RU" smtClean="0"/>
              <a:pPr/>
              <a:t>27.11.2014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E4AA3-BF37-4092-A725-12F9664FD6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FAB2C-28A9-4468-9627-7278767E77F7}" type="datetimeFigureOut">
              <a:rPr lang="ru-RU" smtClean="0"/>
              <a:pPr/>
              <a:t>27.11.2014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E4AA3-BF37-4092-A725-12F9664FD6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FAB2C-28A9-4468-9627-7278767E77F7}" type="datetimeFigureOut">
              <a:rPr lang="ru-RU" smtClean="0"/>
              <a:pPr/>
              <a:t>27.11.2014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E4AA3-BF37-4092-A725-12F9664FD6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FAB2C-28A9-4468-9627-7278767E77F7}" type="datetimeFigureOut">
              <a:rPr lang="ru-RU" smtClean="0"/>
              <a:pPr/>
              <a:t>27.11.2014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E4AA3-BF37-4092-A725-12F9664FD6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FAB2C-28A9-4468-9627-7278767E77F7}" type="datetimeFigureOut">
              <a:rPr lang="ru-RU" smtClean="0"/>
              <a:pPr/>
              <a:t>27.11.2014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E4AA3-BF37-4092-A725-12F9664FD6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FAB2C-28A9-4468-9627-7278767E77F7}" type="datetimeFigureOut">
              <a:rPr lang="ru-RU" smtClean="0"/>
              <a:pPr/>
              <a:t>27.11.2014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E4AA3-BF37-4092-A725-12F9664FD6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7FAB2C-28A9-4468-9627-7278767E77F7}" type="datetimeFigureOut">
              <a:rPr lang="ru-RU" smtClean="0"/>
              <a:pPr/>
              <a:t>27.11.2014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8E4AA3-BF37-4092-A725-12F9664FD65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4.png"/><Relationship Id="rId4" Type="http://schemas.openxmlformats.org/officeDocument/2006/relationships/image" Target="../media/image2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Relationship Id="rId9" Type="http://schemas.openxmlformats.org/officeDocument/2006/relationships/image" Target="../media/image2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7" Type="http://schemas.openxmlformats.org/officeDocument/2006/relationships/image" Target="../media/image25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3.png"/><Relationship Id="rId5" Type="http://schemas.openxmlformats.org/officeDocument/2006/relationships/image" Target="../media/image32.png"/><Relationship Id="rId4" Type="http://schemas.openxmlformats.org/officeDocument/2006/relationships/image" Target="../media/image3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2852936"/>
            <a:ext cx="2263131" cy="37059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59632" y="1556792"/>
            <a:ext cx="6336704" cy="1800200"/>
          </a:xfrm>
        </p:spPr>
        <p:txBody>
          <a:bodyPr>
            <a:normAutofit fontScale="90000"/>
          </a:bodyPr>
          <a:lstStyle/>
          <a:p>
            <a:r>
              <a:rPr lang="en-US" sz="4900" dirty="0" smtClean="0">
                <a:latin typeface="Segoe Print" pitchFamily="2" charset="0"/>
                <a:ea typeface="GulimChe" pitchFamily="49" charset="-127"/>
                <a:cs typeface="KodchiangUPC" pitchFamily="18" charset="-34"/>
              </a:rPr>
              <a:t>#</a:t>
            </a:r>
            <a:r>
              <a:rPr lang="ru-RU" sz="4900" dirty="0" smtClean="0">
                <a:latin typeface="Segoe Print" pitchFamily="2" charset="0"/>
                <a:ea typeface="GulimChe" pitchFamily="49" charset="-127"/>
                <a:cs typeface="KodchiangUPC" pitchFamily="18" charset="-34"/>
              </a:rPr>
              <a:t>ты то, что ты говоришь</a:t>
            </a:r>
            <a:r>
              <a:rPr lang="ru-RU" dirty="0" smtClean="0">
                <a:latin typeface="Segoe Print" pitchFamily="2" charset="0"/>
                <a:ea typeface="GulimChe" pitchFamily="49" charset="-127"/>
                <a:cs typeface="KodchiangUPC" pitchFamily="18" charset="-34"/>
              </a:rPr>
              <a:t/>
            </a:r>
            <a:br>
              <a:rPr lang="ru-RU" dirty="0" smtClean="0">
                <a:latin typeface="Segoe Print" pitchFamily="2" charset="0"/>
                <a:ea typeface="GulimChe" pitchFamily="49" charset="-127"/>
                <a:cs typeface="KodchiangUPC" pitchFamily="18" charset="-34"/>
              </a:rPr>
            </a:br>
            <a:r>
              <a:rPr lang="ru-RU" dirty="0" smtClean="0">
                <a:latin typeface="Segoe Print" pitchFamily="2" charset="0"/>
                <a:ea typeface="GulimChe" pitchFamily="49" charset="-127"/>
                <a:cs typeface="KodchiangUPC" pitchFamily="18" charset="-34"/>
              </a:rPr>
              <a:t/>
            </a:r>
            <a:br>
              <a:rPr lang="ru-RU" dirty="0" smtClean="0">
                <a:latin typeface="Segoe Print" pitchFamily="2" charset="0"/>
                <a:ea typeface="GulimChe" pitchFamily="49" charset="-127"/>
                <a:cs typeface="KodchiangUPC" pitchFamily="18" charset="-34"/>
              </a:rPr>
            </a:br>
            <a:r>
              <a:rPr lang="ru-RU" sz="2400" dirty="0" smtClean="0">
                <a:latin typeface="Segoe Print" pitchFamily="2" charset="0"/>
                <a:ea typeface="GulimChe" pitchFamily="49" charset="-127"/>
                <a:cs typeface="KodchiangUPC" pitchFamily="18" charset="-34"/>
              </a:rPr>
              <a:t>социальная реклама по борьбе с нецензурной лексикой</a:t>
            </a:r>
            <a:endParaRPr lang="ru-RU" sz="2400" dirty="0">
              <a:latin typeface="Segoe Print" pitchFamily="2" charset="0"/>
              <a:ea typeface="GulimChe" pitchFamily="49" charset="-127"/>
              <a:cs typeface="KodchiangUPC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аня\Desktop\учеба\тыточтотыговоришь\клубок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87749"/>
            <a:ext cx="9144000" cy="6082501"/>
          </a:xfrm>
          <a:prstGeom prst="rect">
            <a:avLst/>
          </a:prstGeom>
          <a:noFill/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55776" y="5661248"/>
            <a:ext cx="608870" cy="9970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аня\Desktop\учеба\тыточтотыговоришь\колобок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97852"/>
            <a:ext cx="9144000" cy="6662295"/>
          </a:xfrm>
          <a:prstGeom prst="rect">
            <a:avLst/>
          </a:prstGeom>
          <a:noFill/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12160" y="5860951"/>
            <a:ext cx="608870" cy="9970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43725" y="4077072"/>
            <a:ext cx="2200275" cy="267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658954">
            <a:off x="1292327" y="995267"/>
            <a:ext cx="1786713" cy="12709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331640" y="4365104"/>
            <a:ext cx="657225" cy="147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Заголовок 1"/>
          <p:cNvSpPr txBox="1">
            <a:spLocks/>
          </p:cNvSpPr>
          <p:nvPr/>
        </p:nvSpPr>
        <p:spPr>
          <a:xfrm>
            <a:off x="467544" y="1988840"/>
            <a:ext cx="7772400" cy="79208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800" b="1" i="0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Segoe Print" pitchFamily="2" charset="0"/>
                <a:ea typeface="GulimChe" pitchFamily="49" charset="-127"/>
                <a:cs typeface="KodchiangUPC" pitchFamily="18" charset="-34"/>
              </a:rPr>
              <a:t>Спасибо за внимание!</a:t>
            </a:r>
            <a:endParaRPr kumimoji="0" lang="ru-RU" sz="4800" b="1" i="0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uLnTx/>
              <a:uFillTx/>
              <a:latin typeface="Segoe Print" pitchFamily="2" charset="0"/>
              <a:ea typeface="GulimChe" pitchFamily="49" charset="-127"/>
              <a:cs typeface="KodchiangUPC" pitchFamily="18" charset="-34"/>
            </a:endParaRPr>
          </a:p>
        </p:txBody>
      </p:sp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652624">
            <a:off x="896501" y="4121540"/>
            <a:ext cx="619125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21353126">
            <a:off x="450438" y="4241299"/>
            <a:ext cx="619125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Овальная выноска 9"/>
          <p:cNvSpPr/>
          <p:nvPr/>
        </p:nvSpPr>
        <p:spPr>
          <a:xfrm rot="535935">
            <a:off x="2451243" y="468254"/>
            <a:ext cx="864096" cy="576064"/>
          </a:xfrm>
          <a:prstGeom prst="wedgeEllipseCallou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5364088" y="6488668"/>
            <a:ext cx="3779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Segoe Print" pitchFamily="2" charset="0"/>
                <a:ea typeface="GulimChe" pitchFamily="49" charset="-127"/>
                <a:cs typeface="KodchiangUPC" pitchFamily="18" charset="-34"/>
              </a:rPr>
              <a:t>#</a:t>
            </a:r>
            <a:r>
              <a:rPr lang="ru-RU" dirty="0" smtClean="0">
                <a:latin typeface="Segoe Print" pitchFamily="2" charset="0"/>
                <a:ea typeface="GulimChe" pitchFamily="49" charset="-127"/>
                <a:cs typeface="KodchiangUPC" pitchFamily="18" charset="-34"/>
              </a:rPr>
              <a:t> ты то, что ты говоришь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63" name="Picture 1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385888">
            <a:off x="7350746" y="3308878"/>
            <a:ext cx="1362075" cy="247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1" name="Picture 1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898083">
            <a:off x="4706638" y="2894198"/>
            <a:ext cx="1031882" cy="11781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8" name="Picture 1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20533223">
            <a:off x="5868144" y="2276872"/>
            <a:ext cx="1181100" cy="1171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3528" y="2996952"/>
            <a:ext cx="2581275" cy="200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 rot="850839">
            <a:off x="1187624" y="2060848"/>
            <a:ext cx="1200150" cy="1076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 rot="476953">
            <a:off x="1795483" y="1071213"/>
            <a:ext cx="4486275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0"/>
            <a:ext cx="7772400" cy="1470025"/>
          </a:xfrm>
        </p:spPr>
        <p:txBody>
          <a:bodyPr>
            <a:normAutofit/>
          </a:bodyPr>
          <a:lstStyle/>
          <a:p>
            <a:r>
              <a:rPr lang="ru-RU" b="1" dirty="0" smtClean="0">
                <a:latin typeface="Segoe Print" pitchFamily="2" charset="0"/>
                <a:ea typeface="GulimChe" pitchFamily="49" charset="-127"/>
                <a:cs typeface="KodchiangUPC" pitchFamily="18" charset="-34"/>
              </a:rPr>
              <a:t>на кого направлена реклама?</a:t>
            </a:r>
            <a:endParaRPr lang="ru-RU" b="1" dirty="0">
              <a:latin typeface="Segoe Print" pitchFamily="2" charset="0"/>
              <a:ea typeface="GulimChe" pitchFamily="49" charset="-127"/>
              <a:cs typeface="KodchiangUPC" pitchFamily="18" charset="-34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55776" y="1772816"/>
            <a:ext cx="338437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600" dirty="0" smtClean="0">
                <a:latin typeface="GulimChe" pitchFamily="49" charset="-127"/>
                <a:ea typeface="GulimChe" pitchFamily="49" charset="-127"/>
              </a:rPr>
              <a:t>14-25</a:t>
            </a:r>
            <a:r>
              <a:rPr lang="ru-RU" sz="3200" dirty="0" smtClean="0">
                <a:latin typeface="Gulim" pitchFamily="34" charset="-127"/>
                <a:ea typeface="Gulim" pitchFamily="34" charset="-127"/>
              </a:rPr>
              <a:t>лет</a:t>
            </a:r>
            <a:endParaRPr lang="ru-RU" sz="6600" dirty="0">
              <a:latin typeface="GulimChe" pitchFamily="49" charset="-127"/>
              <a:ea typeface="GulimChe" pitchFamily="49" charset="-127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724128" y="3212976"/>
            <a:ext cx="27363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>
                <a:solidFill>
                  <a:schemeClr val="accent3">
                    <a:lumMod val="50000"/>
                  </a:schemeClr>
                </a:solidFill>
                <a:latin typeface="Gulim" pitchFamily="34" charset="-127"/>
                <a:ea typeface="Gulim" pitchFamily="34" charset="-127"/>
                <a:cs typeface="KodchiangUPC" pitchFamily="18" charset="-34"/>
              </a:rPr>
              <a:t>школьники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220072" y="5229200"/>
            <a:ext cx="23762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>
                <a:solidFill>
                  <a:schemeClr val="accent3">
                    <a:lumMod val="50000"/>
                  </a:schemeClr>
                </a:solidFill>
                <a:latin typeface="Gulim" pitchFamily="34" charset="-127"/>
                <a:ea typeface="Gulim" pitchFamily="34" charset="-127"/>
                <a:cs typeface="KodchiangUPC" pitchFamily="18" charset="-34"/>
              </a:rPr>
              <a:t>студенты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843808" y="3933056"/>
            <a:ext cx="64807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>
                <a:solidFill>
                  <a:schemeClr val="tx2"/>
                </a:solidFill>
                <a:latin typeface="Gulim" pitchFamily="34" charset="-127"/>
                <a:ea typeface="Gulim" pitchFamily="34" charset="-127"/>
                <a:cs typeface="KodchiangUPC" pitchFamily="18" charset="-34"/>
              </a:rPr>
              <a:t>интернет пользователи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95536" y="4725144"/>
            <a:ext cx="532859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>
                <a:solidFill>
                  <a:schemeClr val="accent3">
                    <a:lumMod val="50000"/>
                  </a:schemeClr>
                </a:solidFill>
                <a:latin typeface="Gulim" pitchFamily="34" charset="-127"/>
                <a:ea typeface="Gulim" pitchFamily="34" charset="-127"/>
                <a:cs typeface="KodchiangUPC" pitchFamily="18" charset="-34"/>
              </a:rPr>
              <a:t>молодежь, ведущая активную социальную жизнь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23528" y="2708920"/>
            <a:ext cx="48965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>
                <a:solidFill>
                  <a:schemeClr val="tx2"/>
                </a:solidFill>
                <a:latin typeface="Gulim" pitchFamily="34" charset="-127"/>
                <a:ea typeface="Gulim" pitchFamily="34" charset="-127"/>
                <a:cs typeface="KodchiangUPC" pitchFamily="18" charset="-34"/>
              </a:rPr>
              <a:t>носители русского языка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5364088" y="6488668"/>
            <a:ext cx="3779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Segoe Print" pitchFamily="2" charset="0"/>
                <a:ea typeface="GulimChe" pitchFamily="49" charset="-127"/>
                <a:cs typeface="KodchiangUPC" pitchFamily="18" charset="-34"/>
              </a:rPr>
              <a:t>#</a:t>
            </a:r>
            <a:r>
              <a:rPr lang="ru-RU" dirty="0" smtClean="0">
                <a:latin typeface="Segoe Print" pitchFamily="2" charset="0"/>
                <a:ea typeface="GulimChe" pitchFamily="49" charset="-127"/>
                <a:cs typeface="KodchiangUPC" pitchFamily="18" charset="-34"/>
              </a:rPr>
              <a:t> ты то, что ты говоришь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0574721">
            <a:off x="536496" y="1593549"/>
            <a:ext cx="904875" cy="1095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5616" y="1268760"/>
            <a:ext cx="6313537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Заголовок 1"/>
          <p:cNvSpPr txBox="1">
            <a:spLocks/>
          </p:cNvSpPr>
          <p:nvPr/>
        </p:nvSpPr>
        <p:spPr>
          <a:xfrm>
            <a:off x="467544" y="18864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1" i="0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Segoe Print" pitchFamily="2" charset="0"/>
                <a:ea typeface="GulimChe" pitchFamily="49" charset="-127"/>
                <a:cs typeface="KodchiangUPC" pitchFamily="18" charset="-34"/>
              </a:rPr>
              <a:t>почему мат так популярен среди молодежи?</a:t>
            </a:r>
            <a:endParaRPr kumimoji="0" lang="ru-RU" sz="4000" b="1" i="0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uLnTx/>
              <a:uFillTx/>
              <a:latin typeface="Segoe Print" pitchFamily="2" charset="0"/>
              <a:ea typeface="GulimChe" pitchFamily="49" charset="-127"/>
              <a:cs typeface="KodchiangUPC" pitchFamily="18" charset="-34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619672" y="1772816"/>
            <a:ext cx="48965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>
                <a:solidFill>
                  <a:schemeClr val="tx2"/>
                </a:solidFill>
                <a:latin typeface="Gulim" pitchFamily="34" charset="-127"/>
                <a:ea typeface="Gulim" pitchFamily="34" charset="-127"/>
                <a:cs typeface="KodchiangUPC" pitchFamily="18" charset="-34"/>
              </a:rPr>
              <a:t>влияние интернета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043608" y="2492896"/>
            <a:ext cx="68407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chemeClr val="tx2"/>
                </a:solidFill>
                <a:latin typeface="Gulim" pitchFamily="34" charset="-127"/>
                <a:ea typeface="Gulim" pitchFamily="34" charset="-127"/>
                <a:cs typeface="KodchiangUPC" pitchFamily="18" charset="-34"/>
              </a:rPr>
              <a:t>стремление быть взрослым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907704" y="4221088"/>
            <a:ext cx="48965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chemeClr val="tx2"/>
                </a:solidFill>
                <a:latin typeface="Gulim" pitchFamily="34" charset="-127"/>
                <a:ea typeface="Gulim" pitchFamily="34" charset="-127"/>
                <a:cs typeface="KodchiangUPC" pitchFamily="18" charset="-34"/>
              </a:rPr>
              <a:t>самовыражение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23528" y="5085184"/>
            <a:ext cx="83529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>
                <a:solidFill>
                  <a:schemeClr val="tx2"/>
                </a:solidFill>
                <a:latin typeface="Gulim" pitchFamily="34" charset="-127"/>
                <a:ea typeface="Gulim" pitchFamily="34" charset="-127"/>
                <a:cs typeface="KodchiangUPC" pitchFamily="18" charset="-34"/>
              </a:rPr>
              <a:t>подражание старшему поколению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0" y="3429000"/>
            <a:ext cx="89644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>
                <a:solidFill>
                  <a:schemeClr val="tx2"/>
                </a:solidFill>
                <a:latin typeface="Gulim" pitchFamily="34" charset="-127"/>
                <a:ea typeface="Gulim" pitchFamily="34" charset="-127"/>
                <a:cs typeface="KodchiangUPC" pitchFamily="18" charset="-34"/>
              </a:rPr>
              <a:t>выглядеть круто среди сверстников</a:t>
            </a:r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08304" y="1556792"/>
            <a:ext cx="962025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1664849">
            <a:off x="6964562" y="4173673"/>
            <a:ext cx="9525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 rot="16932718">
            <a:off x="962527" y="5702633"/>
            <a:ext cx="962025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TextBox 13"/>
          <p:cNvSpPr txBox="1"/>
          <p:nvPr/>
        </p:nvSpPr>
        <p:spPr>
          <a:xfrm>
            <a:off x="5364088" y="6488668"/>
            <a:ext cx="3779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Segoe Print" pitchFamily="2" charset="0"/>
                <a:ea typeface="GulimChe" pitchFamily="49" charset="-127"/>
                <a:cs typeface="KodchiangUPC" pitchFamily="18" charset="-34"/>
              </a:rPr>
              <a:t>#</a:t>
            </a:r>
            <a:r>
              <a:rPr lang="ru-RU" dirty="0" smtClean="0">
                <a:latin typeface="Segoe Print" pitchFamily="2" charset="0"/>
                <a:ea typeface="GulimChe" pitchFamily="49" charset="-127"/>
                <a:cs typeface="KodchiangUPC" pitchFamily="18" charset="-34"/>
              </a:rPr>
              <a:t> ты то, что ты говоришь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7784" y="476672"/>
            <a:ext cx="297180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96136" y="5800725"/>
            <a:ext cx="1238250" cy="1057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2343098">
            <a:off x="7564616" y="5041199"/>
            <a:ext cx="1619250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658954">
            <a:off x="356223" y="5428484"/>
            <a:ext cx="1786713" cy="12709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Заголовок 1"/>
          <p:cNvSpPr txBox="1">
            <a:spLocks/>
          </p:cNvSpPr>
          <p:nvPr/>
        </p:nvSpPr>
        <p:spPr>
          <a:xfrm>
            <a:off x="323528" y="0"/>
            <a:ext cx="7772400" cy="7920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1" i="0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Segoe Print" pitchFamily="2" charset="0"/>
                <a:ea typeface="GulimChe" pitchFamily="49" charset="-127"/>
                <a:cs typeface="KodchiangUPC" pitchFamily="18" charset="-34"/>
              </a:rPr>
              <a:t>наша задача</a:t>
            </a:r>
            <a:endParaRPr kumimoji="0" lang="ru-RU" sz="4000" b="1" i="0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uLnTx/>
              <a:uFillTx/>
              <a:latin typeface="Segoe Print" pitchFamily="2" charset="0"/>
              <a:ea typeface="GulimChe" pitchFamily="49" charset="-127"/>
              <a:cs typeface="KodchiangUPC" pitchFamily="18" charset="-34"/>
            </a:endParaRPr>
          </a:p>
        </p:txBody>
      </p:sp>
      <p:sp>
        <p:nvSpPr>
          <p:cNvPr id="5" name="TextBox 4"/>
          <p:cNvSpPr txBox="1"/>
          <p:nvPr/>
        </p:nvSpPr>
        <p:spPr>
          <a:xfrm rot="213631">
            <a:off x="2843808" y="1124744"/>
            <a:ext cx="48965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rgbClr val="0070C0"/>
                </a:solidFill>
                <a:latin typeface="Segoe Print" pitchFamily="2" charset="0"/>
                <a:ea typeface="Gulim" pitchFamily="34" charset="-127"/>
                <a:cs typeface="KodchiangUPC" pitchFamily="18" charset="-34"/>
              </a:rPr>
              <a:t>привить молодежи любовь к родному языку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71600" y="1916832"/>
            <a:ext cx="48965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70C0"/>
                </a:solidFill>
                <a:latin typeface="Segoe Print" pitchFamily="2" charset="0"/>
                <a:ea typeface="Gulim" pitchFamily="34" charset="-127"/>
                <a:cs typeface="KodchiangUPC" pitchFamily="18" charset="-34"/>
              </a:rPr>
              <a:t>“</a:t>
            </a:r>
            <a:r>
              <a:rPr lang="ru-RU" sz="2000" dirty="0" smtClean="0">
                <a:solidFill>
                  <a:srgbClr val="0070C0"/>
                </a:solidFill>
                <a:latin typeface="Segoe Print" pitchFamily="2" charset="0"/>
                <a:ea typeface="Gulim" pitchFamily="34" charset="-127"/>
                <a:cs typeface="KodchiangUPC" pitchFamily="18" charset="-34"/>
              </a:rPr>
              <a:t>очистить</a:t>
            </a:r>
            <a:r>
              <a:rPr lang="en-US" sz="2000" dirty="0" smtClean="0">
                <a:solidFill>
                  <a:srgbClr val="0070C0"/>
                </a:solidFill>
                <a:latin typeface="Segoe Print" pitchFamily="2" charset="0"/>
                <a:ea typeface="Gulim" pitchFamily="34" charset="-127"/>
                <a:cs typeface="KodchiangUPC" pitchFamily="18" charset="-34"/>
              </a:rPr>
              <a:t>”</a:t>
            </a:r>
            <a:r>
              <a:rPr lang="ru-RU" sz="2000" dirty="0" smtClean="0">
                <a:solidFill>
                  <a:srgbClr val="0070C0"/>
                </a:solidFill>
                <a:latin typeface="Segoe Print" pitchFamily="2" charset="0"/>
                <a:ea typeface="Gulim" pitchFamily="34" charset="-127"/>
                <a:cs typeface="KodchiangUPC" pitchFamily="18" charset="-34"/>
              </a:rPr>
              <a:t> речь от мата, сленга</a:t>
            </a:r>
          </a:p>
        </p:txBody>
      </p:sp>
      <p:sp>
        <p:nvSpPr>
          <p:cNvPr id="7" name="TextBox 6"/>
          <p:cNvSpPr txBox="1"/>
          <p:nvPr/>
        </p:nvSpPr>
        <p:spPr>
          <a:xfrm rot="21336766">
            <a:off x="2503671" y="2607137"/>
            <a:ext cx="48965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rgbClr val="0070C0"/>
                </a:solidFill>
                <a:latin typeface="Segoe Print" pitchFamily="2" charset="0"/>
                <a:ea typeface="Gulim" pitchFamily="34" charset="-127"/>
                <a:cs typeface="KodchiangUPC" pitchFamily="18" charset="-34"/>
              </a:rPr>
              <a:t>показать красоту языка без мата</a:t>
            </a:r>
          </a:p>
        </p:txBody>
      </p:sp>
      <p:sp>
        <p:nvSpPr>
          <p:cNvPr id="8" name="TextBox 7"/>
          <p:cNvSpPr txBox="1"/>
          <p:nvPr/>
        </p:nvSpPr>
        <p:spPr>
          <a:xfrm rot="21414823">
            <a:off x="1131121" y="3848334"/>
            <a:ext cx="48965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rgbClr val="0070C0"/>
                </a:solidFill>
                <a:latin typeface="Segoe Print" pitchFamily="2" charset="0"/>
                <a:ea typeface="Gulim" pitchFamily="34" charset="-127"/>
                <a:cs typeface="KodchiangUPC" pitchFamily="18" charset="-34"/>
              </a:rPr>
              <a:t>ввести в моду выражаться правильно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131840" y="4509120"/>
            <a:ext cx="48245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rgbClr val="0070C0"/>
                </a:solidFill>
                <a:latin typeface="Segoe Print" pitchFamily="2" charset="0"/>
                <a:ea typeface="Gulim" pitchFamily="34" charset="-127"/>
                <a:cs typeface="KodchiangUPC" pitchFamily="18" charset="-34"/>
              </a:rPr>
              <a:t>расширить словарный запас молодежи</a:t>
            </a:r>
          </a:p>
        </p:txBody>
      </p:sp>
      <p:sp>
        <p:nvSpPr>
          <p:cNvPr id="10" name="TextBox 9"/>
          <p:cNvSpPr txBox="1"/>
          <p:nvPr/>
        </p:nvSpPr>
        <p:spPr>
          <a:xfrm rot="207338">
            <a:off x="4733340" y="3201287"/>
            <a:ext cx="4412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rgbClr val="0070C0"/>
                </a:solidFill>
                <a:latin typeface="Segoe Print" pitchFamily="2" charset="0"/>
                <a:ea typeface="Gulim" pitchFamily="34" charset="-127"/>
                <a:cs typeface="KodchiangUPC" pitchFamily="18" charset="-34"/>
              </a:rPr>
              <a:t>замена мата приличными словами</a:t>
            </a:r>
          </a:p>
        </p:txBody>
      </p:sp>
      <p:sp>
        <p:nvSpPr>
          <p:cNvPr id="11" name="Овальная выноска 10"/>
          <p:cNvSpPr/>
          <p:nvPr/>
        </p:nvSpPr>
        <p:spPr>
          <a:xfrm rot="399572">
            <a:off x="500966" y="712901"/>
            <a:ext cx="8099854" cy="5161579"/>
          </a:xfrm>
          <a:prstGeom prst="wedgeEllipseCallout">
            <a:avLst>
              <a:gd name="adj1" fmla="val -29811"/>
              <a:gd name="adj2" fmla="val 49878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95536" y="332656"/>
            <a:ext cx="685800" cy="1352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 rot="1183719">
            <a:off x="7243599" y="15733"/>
            <a:ext cx="333375" cy="1381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812360" y="1052736"/>
            <a:ext cx="1171575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2771800" y="5733256"/>
            <a:ext cx="74295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TextBox 18"/>
          <p:cNvSpPr txBox="1"/>
          <p:nvPr/>
        </p:nvSpPr>
        <p:spPr>
          <a:xfrm>
            <a:off x="5364088" y="6488668"/>
            <a:ext cx="3779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Segoe Print" pitchFamily="2" charset="0"/>
                <a:ea typeface="GulimChe" pitchFamily="49" charset="-127"/>
                <a:cs typeface="KodchiangUPC" pitchFamily="18" charset="-34"/>
              </a:rPr>
              <a:t>#</a:t>
            </a:r>
            <a:r>
              <a:rPr lang="ru-RU" dirty="0" smtClean="0">
                <a:latin typeface="Segoe Print" pitchFamily="2" charset="0"/>
                <a:ea typeface="GulimChe" pitchFamily="49" charset="-127"/>
                <a:cs typeface="KodchiangUPC" pitchFamily="18" charset="-34"/>
              </a:rPr>
              <a:t> ты то, что ты говоришь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328751">
            <a:off x="698981" y="647900"/>
            <a:ext cx="6633713" cy="6402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0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3608" y="4725144"/>
            <a:ext cx="6552728" cy="156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Заголовок 1"/>
          <p:cNvSpPr txBox="1">
            <a:spLocks/>
          </p:cNvSpPr>
          <p:nvPr/>
        </p:nvSpPr>
        <p:spPr>
          <a:xfrm>
            <a:off x="467544" y="116632"/>
            <a:ext cx="7772400" cy="7920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1" i="0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Segoe Print" pitchFamily="2" charset="0"/>
                <a:ea typeface="GulimChe" pitchFamily="49" charset="-127"/>
                <a:cs typeface="KodchiangUPC" pitchFamily="18" charset="-34"/>
              </a:rPr>
              <a:t>как мы будем это делать?</a:t>
            </a:r>
            <a:endParaRPr kumimoji="0" lang="ru-RU" sz="4000" b="1" i="0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uLnTx/>
              <a:uFillTx/>
              <a:latin typeface="Segoe Print" pitchFamily="2" charset="0"/>
              <a:ea typeface="GulimChe" pitchFamily="49" charset="-127"/>
              <a:cs typeface="KodchiangUPC" pitchFamily="18" charset="-34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95536" y="980728"/>
            <a:ext cx="741682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chemeClr val="tx2"/>
                </a:solidFill>
                <a:latin typeface="Gulim" pitchFamily="34" charset="-127"/>
                <a:ea typeface="Gulim" pitchFamily="34" charset="-127"/>
                <a:cs typeface="KodchiangUPC" pitchFamily="18" charset="-34"/>
              </a:rPr>
              <a:t>замена распространенных матных выражений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67544" y="2852936"/>
            <a:ext cx="7200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chemeClr val="tx2"/>
                </a:solidFill>
                <a:latin typeface="Gulim" pitchFamily="34" charset="-127"/>
                <a:ea typeface="Gulim" pitchFamily="34" charset="-127"/>
                <a:cs typeface="KodchiangUPC" pitchFamily="18" charset="-34"/>
              </a:rPr>
              <a:t>использование популярных образов как пример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75856" y="1484784"/>
            <a:ext cx="1419225" cy="128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1115616" y="5013176"/>
            <a:ext cx="626469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chemeClr val="tx2"/>
                </a:solidFill>
                <a:latin typeface="Gulim" pitchFamily="34" charset="-127"/>
                <a:ea typeface="Gulim" pitchFamily="34" charset="-127"/>
                <a:cs typeface="KodchiangUPC" pitchFamily="18" charset="-34"/>
              </a:rPr>
              <a:t>показать, что можно выражать свои эмоции без мата</a:t>
            </a: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347864" y="3861048"/>
            <a:ext cx="1323975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51520" y="4221088"/>
            <a:ext cx="619125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 rot="652624">
            <a:off x="7521238" y="4337564"/>
            <a:ext cx="619125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028384" y="4509120"/>
            <a:ext cx="657225" cy="147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TextBox 14"/>
          <p:cNvSpPr txBox="1"/>
          <p:nvPr/>
        </p:nvSpPr>
        <p:spPr>
          <a:xfrm>
            <a:off x="5364088" y="6488668"/>
            <a:ext cx="3779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Segoe Print" pitchFamily="2" charset="0"/>
                <a:ea typeface="GulimChe" pitchFamily="49" charset="-127"/>
                <a:cs typeface="KodchiangUPC" pitchFamily="18" charset="-34"/>
              </a:rPr>
              <a:t>#</a:t>
            </a:r>
            <a:r>
              <a:rPr lang="ru-RU" dirty="0" smtClean="0">
                <a:latin typeface="Segoe Print" pitchFamily="2" charset="0"/>
                <a:ea typeface="GulimChe" pitchFamily="49" charset="-127"/>
                <a:cs typeface="KodchiangUPC" pitchFamily="18" charset="-34"/>
              </a:rPr>
              <a:t> ты то, что ты говоришь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4086225"/>
            <a:ext cx="2686050" cy="277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764704"/>
            <a:ext cx="2705100" cy="2105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226235">
            <a:off x="769449" y="478077"/>
            <a:ext cx="6633713" cy="6402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Заголовок 1"/>
          <p:cNvSpPr txBox="1">
            <a:spLocks/>
          </p:cNvSpPr>
          <p:nvPr/>
        </p:nvSpPr>
        <p:spPr>
          <a:xfrm>
            <a:off x="467544" y="0"/>
            <a:ext cx="7772400" cy="7920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1" i="0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Segoe Print" pitchFamily="2" charset="0"/>
                <a:ea typeface="GulimChe" pitchFamily="49" charset="-127"/>
                <a:cs typeface="KodchiangUPC" pitchFamily="18" charset="-34"/>
              </a:rPr>
              <a:t>как будем распространять?</a:t>
            </a:r>
            <a:endParaRPr kumimoji="0" lang="ru-RU" sz="4000" b="1" i="0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uLnTx/>
              <a:uFillTx/>
              <a:latin typeface="Segoe Print" pitchFamily="2" charset="0"/>
              <a:ea typeface="GulimChe" pitchFamily="49" charset="-127"/>
              <a:cs typeface="KodchiangUPC" pitchFamily="18" charset="-34"/>
            </a:endParaRPr>
          </a:p>
        </p:txBody>
      </p:sp>
      <p:sp>
        <p:nvSpPr>
          <p:cNvPr id="7" name="TextBox 6"/>
          <p:cNvSpPr txBox="1"/>
          <p:nvPr/>
        </p:nvSpPr>
        <p:spPr>
          <a:xfrm rot="382987">
            <a:off x="2987824" y="1268760"/>
            <a:ext cx="48965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chemeClr val="tx2"/>
                </a:solidFill>
                <a:latin typeface="Gulim" pitchFamily="34" charset="-127"/>
                <a:ea typeface="Gulim" pitchFamily="34" charset="-127"/>
                <a:cs typeface="KodchiangUPC" pitchFamily="18" charset="-34"/>
              </a:rPr>
              <a:t>наружная реклама</a:t>
            </a:r>
          </a:p>
        </p:txBody>
      </p:sp>
      <p:sp>
        <p:nvSpPr>
          <p:cNvPr id="8" name="TextBox 7"/>
          <p:cNvSpPr txBox="1"/>
          <p:nvPr/>
        </p:nvSpPr>
        <p:spPr>
          <a:xfrm rot="400027">
            <a:off x="3059832" y="1700808"/>
            <a:ext cx="489654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chemeClr val="tx2"/>
                </a:solidFill>
                <a:latin typeface="Gulim" pitchFamily="34" charset="-127"/>
                <a:ea typeface="Gulim" pitchFamily="34" charset="-127"/>
                <a:cs typeface="KodchiangUPC" pitchFamily="18" charset="-34"/>
              </a:rPr>
              <a:t>щиты</a:t>
            </a:r>
          </a:p>
          <a:p>
            <a:r>
              <a:rPr lang="ru-RU" sz="2000" dirty="0" smtClean="0">
                <a:solidFill>
                  <a:schemeClr val="tx2"/>
                </a:solidFill>
                <a:latin typeface="Gulim" pitchFamily="34" charset="-127"/>
                <a:ea typeface="Gulim" pitchFamily="34" charset="-127"/>
                <a:cs typeface="KodchiangUPC" pitchFamily="18" charset="-34"/>
              </a:rPr>
              <a:t>баннеры</a:t>
            </a:r>
          </a:p>
          <a:p>
            <a:r>
              <a:rPr lang="ru-RU" sz="2000" dirty="0" smtClean="0">
                <a:solidFill>
                  <a:schemeClr val="tx2"/>
                </a:solidFill>
                <a:latin typeface="Gulim" pitchFamily="34" charset="-127"/>
                <a:ea typeface="Gulim" pitchFamily="34" charset="-127"/>
                <a:cs typeface="KodchiangUPC" pitchFamily="18" charset="-34"/>
              </a:rPr>
              <a:t>реклама на остановках</a:t>
            </a:r>
          </a:p>
        </p:txBody>
      </p:sp>
      <p:sp>
        <p:nvSpPr>
          <p:cNvPr id="9" name="TextBox 8"/>
          <p:cNvSpPr txBox="1"/>
          <p:nvPr/>
        </p:nvSpPr>
        <p:spPr>
          <a:xfrm rot="268369">
            <a:off x="4874733" y="4078265"/>
            <a:ext cx="37444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chemeClr val="tx2"/>
                </a:solidFill>
                <a:latin typeface="Gulim" pitchFamily="34" charset="-127"/>
                <a:ea typeface="Gulim" pitchFamily="34" charset="-127"/>
                <a:cs typeface="KodchiangUPC" pitchFamily="18" charset="-34"/>
              </a:rPr>
              <a:t>реклама в метро</a:t>
            </a:r>
          </a:p>
        </p:txBody>
      </p:sp>
      <p:sp>
        <p:nvSpPr>
          <p:cNvPr id="10" name="TextBox 9"/>
          <p:cNvSpPr txBox="1"/>
          <p:nvPr/>
        </p:nvSpPr>
        <p:spPr>
          <a:xfrm rot="21206007">
            <a:off x="0" y="3284984"/>
            <a:ext cx="44279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chemeClr val="tx2"/>
                </a:solidFill>
                <a:latin typeface="Gulim" pitchFamily="34" charset="-127"/>
                <a:ea typeface="Gulim" pitchFamily="34" charset="-127"/>
                <a:cs typeface="KodchiangUPC" pitchFamily="18" charset="-34"/>
              </a:rPr>
              <a:t>транспортная реклама</a:t>
            </a:r>
          </a:p>
        </p:txBody>
      </p:sp>
      <p:sp>
        <p:nvSpPr>
          <p:cNvPr id="11" name="TextBox 10"/>
          <p:cNvSpPr txBox="1"/>
          <p:nvPr/>
        </p:nvSpPr>
        <p:spPr>
          <a:xfrm rot="21215753">
            <a:off x="7037" y="3772840"/>
            <a:ext cx="48965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chemeClr val="tx2"/>
                </a:solidFill>
                <a:latin typeface="Gulim" pitchFamily="34" charset="-127"/>
                <a:ea typeface="Gulim" pitchFamily="34" charset="-127"/>
                <a:cs typeface="KodchiangUPC" pitchFamily="18" charset="-34"/>
              </a:rPr>
              <a:t>на автобусах и маршрутных такси</a:t>
            </a:r>
          </a:p>
        </p:txBody>
      </p:sp>
      <p:sp>
        <p:nvSpPr>
          <p:cNvPr id="12" name="TextBox 11"/>
          <p:cNvSpPr txBox="1"/>
          <p:nvPr/>
        </p:nvSpPr>
        <p:spPr>
          <a:xfrm rot="214512">
            <a:off x="4597527" y="4719847"/>
            <a:ext cx="449999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chemeClr val="tx2"/>
                </a:solidFill>
                <a:latin typeface="Gulim" pitchFamily="34" charset="-127"/>
                <a:ea typeface="Gulim" pitchFamily="34" charset="-127"/>
                <a:cs typeface="KodchiangUPC" pitchFamily="18" charset="-34"/>
              </a:rPr>
              <a:t>щиты на эскалаторах</a:t>
            </a:r>
          </a:p>
          <a:p>
            <a:r>
              <a:rPr lang="ru-RU" sz="2000" dirty="0" smtClean="0">
                <a:solidFill>
                  <a:schemeClr val="tx2"/>
                </a:solidFill>
                <a:latin typeface="Gulim" pitchFamily="34" charset="-127"/>
                <a:ea typeface="Gulim" pitchFamily="34" charset="-127"/>
                <a:cs typeface="KodchiangUPC" pitchFamily="18" charset="-34"/>
              </a:rPr>
              <a:t>          в вестибюлях</a:t>
            </a:r>
          </a:p>
          <a:p>
            <a:r>
              <a:rPr lang="ru-RU" sz="2000" dirty="0" smtClean="0">
                <a:solidFill>
                  <a:schemeClr val="tx2"/>
                </a:solidFill>
                <a:latin typeface="Gulim" pitchFamily="34" charset="-127"/>
                <a:ea typeface="Gulim" pitchFamily="34" charset="-127"/>
                <a:cs typeface="KodchiangUPC" pitchFamily="18" charset="-34"/>
              </a:rPr>
              <a:t>          станционных залах</a:t>
            </a:r>
          </a:p>
          <a:p>
            <a:r>
              <a:rPr lang="ru-RU" sz="2000" dirty="0" smtClean="0">
                <a:solidFill>
                  <a:schemeClr val="tx2"/>
                </a:solidFill>
                <a:latin typeface="Gulim" pitchFamily="34" charset="-127"/>
                <a:ea typeface="Gulim" pitchFamily="34" charset="-127"/>
                <a:cs typeface="KodchiangUPC" pitchFamily="18" charset="-34"/>
              </a:rPr>
              <a:t>стикеры в вагонах</a:t>
            </a:r>
          </a:p>
          <a:p>
            <a:r>
              <a:rPr lang="ru-RU" sz="2000" dirty="0" smtClean="0">
                <a:solidFill>
                  <a:schemeClr val="tx2"/>
                </a:solidFill>
                <a:latin typeface="Gulim" pitchFamily="34" charset="-127"/>
                <a:ea typeface="Gulim" pitchFamily="34" charset="-127"/>
                <a:cs typeface="KodchiangUPC" pitchFamily="18" charset="-34"/>
              </a:rPr>
              <a:t>              на входных дверях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364088" y="6488668"/>
            <a:ext cx="3779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Segoe Print" pitchFamily="2" charset="0"/>
                <a:ea typeface="GulimChe" pitchFamily="49" charset="-127"/>
                <a:cs typeface="KodchiangUPC" pitchFamily="18" charset="-34"/>
              </a:rPr>
              <a:t>#</a:t>
            </a:r>
            <a:r>
              <a:rPr lang="ru-RU" dirty="0" smtClean="0">
                <a:latin typeface="Segoe Print" pitchFamily="2" charset="0"/>
                <a:ea typeface="GulimChe" pitchFamily="49" charset="-127"/>
                <a:cs typeface="KodchiangUPC" pitchFamily="18" charset="-34"/>
              </a:rPr>
              <a:t> ты то, что ты говоришь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14631">
            <a:off x="4718227" y="1509225"/>
            <a:ext cx="4320480" cy="17359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26235">
            <a:off x="769449" y="478077"/>
            <a:ext cx="6633713" cy="6402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Заголовок 1"/>
          <p:cNvSpPr txBox="1">
            <a:spLocks/>
          </p:cNvSpPr>
          <p:nvPr/>
        </p:nvSpPr>
        <p:spPr>
          <a:xfrm>
            <a:off x="467544" y="0"/>
            <a:ext cx="7772400" cy="7920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1" i="0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Segoe Print" pitchFamily="2" charset="0"/>
                <a:ea typeface="GulimChe" pitchFamily="49" charset="-127"/>
                <a:cs typeface="KodchiangUPC" pitchFamily="18" charset="-34"/>
              </a:rPr>
              <a:t>как будем распространять?</a:t>
            </a:r>
            <a:endParaRPr kumimoji="0" lang="ru-RU" sz="4000" b="1" i="0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uLnTx/>
              <a:uFillTx/>
              <a:latin typeface="Segoe Print" pitchFamily="2" charset="0"/>
              <a:ea typeface="GulimChe" pitchFamily="49" charset="-127"/>
              <a:cs typeface="KodchiangUPC" pitchFamily="18" charset="-34"/>
            </a:endParaRPr>
          </a:p>
        </p:txBody>
      </p:sp>
      <p:sp>
        <p:nvSpPr>
          <p:cNvPr id="6" name="TextBox 5"/>
          <p:cNvSpPr txBox="1"/>
          <p:nvPr/>
        </p:nvSpPr>
        <p:spPr>
          <a:xfrm rot="21334847">
            <a:off x="395311" y="1263530"/>
            <a:ext cx="5047373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chemeClr val="tx2"/>
                </a:solidFill>
                <a:latin typeface="Gulim" pitchFamily="34" charset="-127"/>
                <a:ea typeface="Gulim" pitchFamily="34" charset="-127"/>
                <a:cs typeface="KodchiangUPC" pitchFamily="18" charset="-34"/>
              </a:rPr>
              <a:t>распространение хэштэга </a:t>
            </a:r>
            <a:r>
              <a:rPr lang="en-US" sz="2800" b="1" dirty="0" smtClean="0">
                <a:solidFill>
                  <a:schemeClr val="tx2"/>
                </a:solidFill>
                <a:latin typeface="Gulim" pitchFamily="34" charset="-127"/>
                <a:ea typeface="Gulim" pitchFamily="34" charset="-127"/>
                <a:cs typeface="KodchiangUPC" pitchFamily="18" charset="-34"/>
              </a:rPr>
              <a:t>#</a:t>
            </a:r>
            <a:r>
              <a:rPr lang="ru-RU" sz="2800" b="1" dirty="0" smtClean="0">
                <a:solidFill>
                  <a:schemeClr val="tx2"/>
                </a:solidFill>
                <a:latin typeface="Gulim" pitchFamily="34" charset="-127"/>
                <a:ea typeface="Gulim" pitchFamily="34" charset="-127"/>
                <a:cs typeface="KodchiangUPC" pitchFamily="18" charset="-34"/>
              </a:rPr>
              <a:t>тыто,чтотыговоришь в </a:t>
            </a:r>
            <a:r>
              <a:rPr lang="ru-RU" sz="2800" dirty="0" smtClean="0">
                <a:solidFill>
                  <a:schemeClr val="tx2"/>
                </a:solidFill>
                <a:latin typeface="Gulim" pitchFamily="34" charset="-127"/>
                <a:ea typeface="Gulim" pitchFamily="34" charset="-127"/>
                <a:cs typeface="KodchiangUPC" pitchFamily="18" charset="-34"/>
              </a:rPr>
              <a:t>соц. сетях, как символ отказа от мата</a:t>
            </a:r>
          </a:p>
        </p:txBody>
      </p:sp>
      <p:sp>
        <p:nvSpPr>
          <p:cNvPr id="8" name="TextBox 7"/>
          <p:cNvSpPr txBox="1"/>
          <p:nvPr/>
        </p:nvSpPr>
        <p:spPr>
          <a:xfrm rot="234356">
            <a:off x="179512" y="4725144"/>
            <a:ext cx="489654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chemeClr val="tx2"/>
                </a:solidFill>
                <a:latin typeface="Gulim" pitchFamily="34" charset="-127"/>
                <a:ea typeface="Gulim" pitchFamily="34" charset="-127"/>
                <a:cs typeface="KodchiangUPC" pitchFamily="18" charset="-34"/>
              </a:rPr>
              <a:t>продвижение моды на отказ от мата через популярных блоггеров</a:t>
            </a:r>
          </a:p>
        </p:txBody>
      </p:sp>
      <p:pic>
        <p:nvPicPr>
          <p:cNvPr id="7173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88024" y="4653136"/>
            <a:ext cx="2790825" cy="181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5364088" y="6488668"/>
            <a:ext cx="3779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Segoe Print" pitchFamily="2" charset="0"/>
                <a:ea typeface="GulimChe" pitchFamily="49" charset="-127"/>
                <a:cs typeface="KodchiangUPC" pitchFamily="18" charset="-34"/>
              </a:rPr>
              <a:t>#</a:t>
            </a:r>
            <a:r>
              <a:rPr lang="ru-RU" dirty="0" smtClean="0">
                <a:latin typeface="Segoe Print" pitchFamily="2" charset="0"/>
                <a:ea typeface="GulimChe" pitchFamily="49" charset="-127"/>
                <a:cs typeface="KodchiangUPC" pitchFamily="18" charset="-34"/>
              </a:rPr>
              <a:t> ты то, что ты говоришь</a:t>
            </a: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 rot="553996">
            <a:off x="3578278" y="2942386"/>
            <a:ext cx="4896544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i="1" dirty="0" smtClean="0">
                <a:solidFill>
                  <a:schemeClr val="tx2"/>
                </a:solidFill>
                <a:latin typeface="Gulim" pitchFamily="34" charset="-127"/>
                <a:ea typeface="Gulim" pitchFamily="34" charset="-127"/>
                <a:cs typeface="KodchiangUPC" pitchFamily="18" charset="-34"/>
              </a:rPr>
              <a:t>Конкурс! </a:t>
            </a:r>
            <a:r>
              <a:rPr lang="ru-RU" sz="2000" b="1" i="1" dirty="0" smtClean="0">
                <a:solidFill>
                  <a:schemeClr val="tx2"/>
                </a:solidFill>
                <a:latin typeface="Gulim" pitchFamily="34" charset="-127"/>
                <a:ea typeface="Gulim" pitchFamily="34" charset="-127"/>
                <a:cs typeface="KodchiangUPC" pitchFamily="18" charset="-34"/>
              </a:rPr>
              <a:t>Купи</a:t>
            </a:r>
            <a:r>
              <a:rPr lang="ru-RU" sz="2000" b="1" i="1" dirty="0" smtClean="0">
                <a:solidFill>
                  <a:schemeClr val="tx2"/>
                </a:solidFill>
                <a:latin typeface="Gulim" pitchFamily="34" charset="-127"/>
                <a:ea typeface="Gulim" pitchFamily="34" charset="-127"/>
                <a:cs typeface="KodchiangUPC" pitchFamily="18" charset="-34"/>
              </a:rPr>
              <a:t> </a:t>
            </a:r>
            <a:r>
              <a:rPr lang="ru-RU" sz="2000" b="1" i="1" dirty="0" smtClean="0">
                <a:solidFill>
                  <a:schemeClr val="tx2"/>
                </a:solidFill>
                <a:latin typeface="Gulim" pitchFamily="34" charset="-127"/>
                <a:ea typeface="Gulim" pitchFamily="34" charset="-127"/>
                <a:cs typeface="KodchiangUPC" pitchFamily="18" charset="-34"/>
              </a:rPr>
              <a:t>и сфотографируй наклейку «</a:t>
            </a:r>
            <a:r>
              <a:rPr lang="en-US" sz="2000" b="1" i="1" dirty="0" smtClean="0">
                <a:solidFill>
                  <a:schemeClr val="tx2"/>
                </a:solidFill>
                <a:latin typeface="Gulim" pitchFamily="34" charset="-127"/>
                <a:ea typeface="Gulim" pitchFamily="34" charset="-127"/>
                <a:cs typeface="KodchiangUPC" pitchFamily="18" charset="-34"/>
              </a:rPr>
              <a:t>#</a:t>
            </a:r>
            <a:r>
              <a:rPr lang="ru-RU" sz="2000" b="1" i="1" dirty="0" err="1" smtClean="0">
                <a:solidFill>
                  <a:schemeClr val="tx2"/>
                </a:solidFill>
                <a:latin typeface="Gulim" pitchFamily="34" charset="-127"/>
                <a:ea typeface="Gulim" pitchFamily="34" charset="-127"/>
                <a:cs typeface="KodchiangUPC" pitchFamily="18" charset="-34"/>
              </a:rPr>
              <a:t>тыто,чтотыговоришь</a:t>
            </a:r>
            <a:r>
              <a:rPr lang="ru-RU" sz="2000" b="1" i="1" dirty="0" smtClean="0">
                <a:solidFill>
                  <a:schemeClr val="tx2"/>
                </a:solidFill>
                <a:latin typeface="Gulim" pitchFamily="34" charset="-127"/>
                <a:ea typeface="Gulim" pitchFamily="34" charset="-127"/>
                <a:cs typeface="KodchiangUPC" pitchFamily="18" charset="-34"/>
              </a:rPr>
              <a:t>», выложи в </a:t>
            </a:r>
            <a:r>
              <a:rPr lang="en-US" sz="2000" b="1" i="1" dirty="0" err="1" smtClean="0">
                <a:solidFill>
                  <a:schemeClr val="tx2"/>
                </a:solidFill>
                <a:latin typeface="Gulim" pitchFamily="34" charset="-127"/>
                <a:ea typeface="Gulim" pitchFamily="34" charset="-127"/>
                <a:cs typeface="KodchiangUPC" pitchFamily="18" charset="-34"/>
              </a:rPr>
              <a:t>Instagram</a:t>
            </a:r>
            <a:r>
              <a:rPr lang="ru-RU" sz="2000" b="1" i="1" dirty="0" smtClean="0">
                <a:solidFill>
                  <a:schemeClr val="tx2"/>
                </a:solidFill>
                <a:latin typeface="Gulim" pitchFamily="34" charset="-127"/>
                <a:ea typeface="Gulim" pitchFamily="34" charset="-127"/>
                <a:cs typeface="KodchiangUPC" pitchFamily="18" charset="-34"/>
              </a:rPr>
              <a:t> и получи диплом почетного борца за чистоту русского языка, а так же нашу </a:t>
            </a:r>
            <a:r>
              <a:rPr lang="en-US" sz="2000" b="1" i="1" dirty="0" smtClean="0">
                <a:solidFill>
                  <a:schemeClr val="tx2"/>
                </a:solidFill>
                <a:latin typeface="Gulim" pitchFamily="34" charset="-127"/>
                <a:ea typeface="Gulim" pitchFamily="34" charset="-127"/>
                <a:cs typeface="KodchiangUPC" pitchFamily="18" charset="-34"/>
              </a:rPr>
              <a:t> </a:t>
            </a:r>
            <a:r>
              <a:rPr lang="ru-RU" sz="2000" b="1" i="1" dirty="0" smtClean="0">
                <a:solidFill>
                  <a:schemeClr val="tx2"/>
                </a:solidFill>
                <a:latin typeface="Gulim" pitchFamily="34" charset="-127"/>
                <a:ea typeface="Gulim" pitchFamily="34" charset="-127"/>
                <a:cs typeface="KodchiangUPC" pitchFamily="18" charset="-34"/>
              </a:rPr>
              <a:t>футболку в подарок! </a:t>
            </a:r>
          </a:p>
          <a:p>
            <a:r>
              <a:rPr lang="ru-RU" sz="2800" dirty="0" smtClean="0">
                <a:solidFill>
                  <a:schemeClr val="tx2"/>
                </a:solidFill>
                <a:latin typeface="Gulim" pitchFamily="34" charset="-127"/>
                <a:ea typeface="Gulim" pitchFamily="34" charset="-127"/>
                <a:cs typeface="KodchiangUPC" pitchFamily="18" charset="-34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50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9837193">
            <a:off x="7229075" y="5292573"/>
            <a:ext cx="1066800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26235">
            <a:off x="769449" y="478077"/>
            <a:ext cx="6633713" cy="6402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Заголовок 1"/>
          <p:cNvSpPr txBox="1">
            <a:spLocks/>
          </p:cNvSpPr>
          <p:nvPr/>
        </p:nvSpPr>
        <p:spPr>
          <a:xfrm>
            <a:off x="467544" y="0"/>
            <a:ext cx="7772400" cy="7920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1" i="0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Segoe Print" pitchFamily="2" charset="0"/>
                <a:ea typeface="GulimChe" pitchFamily="49" charset="-127"/>
                <a:cs typeface="KodchiangUPC" pitchFamily="18" charset="-34"/>
              </a:rPr>
              <a:t>как будем распространять?</a:t>
            </a:r>
            <a:endParaRPr kumimoji="0" lang="ru-RU" sz="4000" b="1" i="0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uLnTx/>
              <a:uFillTx/>
              <a:latin typeface="Segoe Print" pitchFamily="2" charset="0"/>
              <a:ea typeface="GulimChe" pitchFamily="49" charset="-127"/>
              <a:cs typeface="KodchiangUPC" pitchFamily="18" charset="-34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9512" y="908720"/>
            <a:ext cx="2695575" cy="212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 rot="189611">
            <a:off x="3131840" y="1268760"/>
            <a:ext cx="554461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err="1" smtClean="0">
                <a:solidFill>
                  <a:schemeClr val="tx2"/>
                </a:solidFill>
                <a:latin typeface="Gulim" pitchFamily="34" charset="-127"/>
                <a:ea typeface="Gulim" pitchFamily="34" charset="-127"/>
                <a:cs typeface="KodchiangUPC" pitchFamily="18" charset="-34"/>
              </a:rPr>
              <a:t>флэшмобы</a:t>
            </a:r>
            <a:r>
              <a:rPr lang="ru-RU" sz="2800" dirty="0" smtClean="0">
                <a:solidFill>
                  <a:schemeClr val="tx2"/>
                </a:solidFill>
                <a:latin typeface="Gulim" pitchFamily="34" charset="-127"/>
                <a:ea typeface="Gulim" pitchFamily="34" charset="-127"/>
                <a:cs typeface="KodchiangUPC" pitchFamily="18" charset="-34"/>
              </a:rPr>
              <a:t> в ТРЦ, на которых будут раздаваться футболки с нашими принтами и листовки</a:t>
            </a:r>
          </a:p>
        </p:txBody>
      </p:sp>
      <p:sp>
        <p:nvSpPr>
          <p:cNvPr id="7" name="TextBox 6"/>
          <p:cNvSpPr txBox="1"/>
          <p:nvPr/>
        </p:nvSpPr>
        <p:spPr>
          <a:xfrm rot="21334847">
            <a:off x="440280" y="3218134"/>
            <a:ext cx="579444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chemeClr val="tx2"/>
                </a:solidFill>
                <a:latin typeface="Gulim" pitchFamily="34" charset="-127"/>
                <a:ea typeface="Gulim" pitchFamily="34" charset="-127"/>
                <a:cs typeface="KodchiangUPC" pitchFamily="18" charset="-34"/>
              </a:rPr>
              <a:t>партнерство с музыкальными фестивалями и спортивными мероприятиями</a:t>
            </a:r>
          </a:p>
        </p:txBody>
      </p:sp>
      <p:sp>
        <p:nvSpPr>
          <p:cNvPr id="8" name="TextBox 7"/>
          <p:cNvSpPr txBox="1"/>
          <p:nvPr/>
        </p:nvSpPr>
        <p:spPr>
          <a:xfrm rot="211502">
            <a:off x="2462304" y="4750995"/>
            <a:ext cx="558142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chemeClr val="tx2"/>
                </a:solidFill>
                <a:latin typeface="Gulim" pitchFamily="34" charset="-127"/>
                <a:ea typeface="Gulim" pitchFamily="34" charset="-127"/>
                <a:cs typeface="KodchiangUPC" pitchFamily="18" charset="-34"/>
              </a:rPr>
              <a:t>волонтеры, которые будут ходить по школам и проводить открытые уроки, призывая говорить красиво</a:t>
            </a:r>
          </a:p>
        </p:txBody>
      </p:sp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11949530">
            <a:off x="7396757" y="2364561"/>
            <a:ext cx="1095375" cy="72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79512" y="4797152"/>
            <a:ext cx="9525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Box 11"/>
          <p:cNvSpPr txBox="1"/>
          <p:nvPr/>
        </p:nvSpPr>
        <p:spPr>
          <a:xfrm>
            <a:off x="5364088" y="6488668"/>
            <a:ext cx="3779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Segoe Print" pitchFamily="2" charset="0"/>
                <a:ea typeface="GulimChe" pitchFamily="49" charset="-127"/>
                <a:cs typeface="KodchiangUPC" pitchFamily="18" charset="-34"/>
              </a:rPr>
              <a:t>#</a:t>
            </a:r>
            <a:r>
              <a:rPr lang="ru-RU" dirty="0" smtClean="0">
                <a:latin typeface="Segoe Print" pitchFamily="2" charset="0"/>
                <a:ea typeface="GulimChe" pitchFamily="49" charset="-127"/>
                <a:cs typeface="KodchiangUPC" pitchFamily="18" charset="-34"/>
              </a:rPr>
              <a:t> ты то, что ты говоришь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аня\Desktop\учеба\тыточтотыговоришь\заяц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95705"/>
            <a:ext cx="9144000" cy="6662295"/>
          </a:xfrm>
          <a:prstGeom prst="rect">
            <a:avLst/>
          </a:prstGeom>
          <a:noFill/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24128" y="5860951"/>
            <a:ext cx="608870" cy="9970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246</TotalTime>
  <Words>300</Words>
  <Application>Microsoft Office PowerPoint</Application>
  <PresentationFormat>Экран (4:3)</PresentationFormat>
  <Paragraphs>56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#ты то, что ты говоришь  социальная реклама по борьбе с нецензурной лексикой</vt:lpstr>
      <vt:lpstr>на кого направлена реклама?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 кого направлена реклама?</dc:title>
  <dc:creator>аня</dc:creator>
  <cp:lastModifiedBy>User</cp:lastModifiedBy>
  <cp:revision>31</cp:revision>
  <dcterms:created xsi:type="dcterms:W3CDTF">2014-05-03T13:49:44Z</dcterms:created>
  <dcterms:modified xsi:type="dcterms:W3CDTF">2014-11-27T05:41:20Z</dcterms:modified>
</cp:coreProperties>
</file>